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3" r:id="rId4"/>
    <p:sldId id="257" r:id="rId5"/>
    <p:sldId id="258" r:id="rId6"/>
    <p:sldId id="259" r:id="rId7"/>
    <p:sldId id="261"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0" b="0" i="0" u="none" strike="noStrike" kern="1200" spc="0" baseline="0">
                <a:solidFill>
                  <a:schemeClr val="tx1">
                    <a:lumMod val="65000"/>
                    <a:lumOff val="35000"/>
                  </a:schemeClr>
                </a:solidFill>
                <a:latin typeface="+mn-lt"/>
                <a:ea typeface="+mn-ea"/>
                <a:cs typeface="+mn-cs"/>
              </a:defRPr>
            </a:pPr>
            <a:r>
              <a:rPr lang="en-MY" dirty="0"/>
              <a:t>Individuals</a:t>
            </a:r>
            <a:r>
              <a:rPr lang="en-MY" baseline="0" dirty="0"/>
              <a:t> Attributes</a:t>
            </a:r>
            <a:endParaRPr lang="en-MY" baseline="0" dirty="0"/>
          </a:p>
        </c:rich>
      </c:tx>
      <c:layout/>
      <c:overlay val="0"/>
      <c:spPr>
        <a:noFill/>
        <a:ln>
          <a:noFill/>
        </a:ln>
        <a:effectLst/>
      </c:spPr>
    </c:title>
    <c:autoTitleDeleted val="0"/>
    <c:plotArea>
      <c:layout>
        <c:manualLayout>
          <c:layoutTarget val="inner"/>
          <c:xMode val="edge"/>
          <c:yMode val="edge"/>
          <c:x val="0.0537502400614557"/>
          <c:y val="0.375984309592811"/>
          <c:w val="0.933444881889764"/>
          <c:h val="0.532681910528443"/>
        </c:manualLayout>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dLbls>
            <c:delete val="1"/>
          </c:dLbls>
          <c:cat>
            <c:strRef>
              <c:f>Sheet1!$A$2:$A$5</c:f>
              <c:strCache>
                <c:ptCount val="4"/>
                <c:pt idx="0">
                  <c:v>Marital Status </c:v>
                </c:pt>
                <c:pt idx="1">
                  <c:v>Cars</c:v>
                </c:pt>
                <c:pt idx="2">
                  <c:v>Purchases Bile</c:v>
                </c:pt>
                <c:pt idx="3">
                  <c:v>Home Owner</c:v>
                </c:pt>
              </c:strCache>
            </c:strRef>
          </c:cat>
          <c:val>
            <c:numRef>
              <c:f>Sheet1!$B$2:$B$5</c:f>
              <c:numCache>
                <c:formatCode>General</c:formatCode>
                <c:ptCount val="4"/>
                <c:pt idx="0">
                  <c:v>4.2</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dLbls>
            <c:delete val="1"/>
          </c:dLbls>
          <c:cat>
            <c:strRef>
              <c:f>Sheet1!$A$2:$A$5</c:f>
              <c:strCache>
                <c:ptCount val="4"/>
                <c:pt idx="0">
                  <c:v>Marital Status </c:v>
                </c:pt>
                <c:pt idx="1">
                  <c:v>Cars</c:v>
                </c:pt>
                <c:pt idx="2">
                  <c:v>Purchases Bile</c:v>
                </c:pt>
                <c:pt idx="3">
                  <c:v>Home Owner</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dLbls>
            <c:delete val="1"/>
          </c:dLbls>
          <c:cat>
            <c:strRef>
              <c:f>Sheet1!$A$2:$A$5</c:f>
              <c:strCache>
                <c:ptCount val="4"/>
                <c:pt idx="0">
                  <c:v>Marital Status </c:v>
                </c:pt>
                <c:pt idx="1">
                  <c:v>Cars</c:v>
                </c:pt>
                <c:pt idx="2">
                  <c:v>Purchases Bile</c:v>
                </c:pt>
                <c:pt idx="3">
                  <c:v>Home Owner</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709517135"/>
        <c:axId val="709513775"/>
      </c:barChart>
      <c:catAx>
        <c:axId val="709517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709513775"/>
        <c:crosses val="autoZero"/>
        <c:auto val="1"/>
        <c:lblAlgn val="ctr"/>
        <c:lblOffset val="100"/>
        <c:noMultiLvlLbl val="0"/>
      </c:catAx>
      <c:valAx>
        <c:axId val="7095137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709517135"/>
        <c:crosses val="autoZero"/>
        <c:crossBetween val="between"/>
      </c:valAx>
      <c:spPr>
        <a:noFill/>
        <a:ln>
          <a:noFill/>
        </a:ln>
        <a:effectLst/>
      </c:spPr>
    </c:plotArea>
    <c:plotVisOnly val="1"/>
    <c:dispBlanksAs val="gap"/>
    <c:showDLblsOverMax val="0"/>
    <c:extLst>
      <c:ext uri="{0b15fc19-7d7d-44ad-8c2d-2c3a37ce22c3}">
        <chartProps xmlns="https://web.wps.cn/et/2018/main" chartId="{26ac44a6-e497-4b7e-b1f2-ad0380130632}"/>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p:cNvSpPr>
            <a:spLocks noGrp="1"/>
          </p:cNvSpPr>
          <p:nvPr>
            <p:ph type="dt" sz="half" idx="10"/>
          </p:nvPr>
        </p:nvSpPr>
        <p:spPr/>
        <p:txBody>
          <a:bodyPr/>
          <a:lstStyle/>
          <a:p>
            <a:fld id="{B0A7719D-7DEB-45A9-B69A-571B09E654BE}"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10"/>
          </p:nvPr>
        </p:nvSpPr>
        <p:spPr/>
        <p:txBody>
          <a:bodyPr/>
          <a:lstStyle/>
          <a:p>
            <a:fld id="{B0A7719D-7DEB-45A9-B69A-571B09E654BE}"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10"/>
          </p:nvPr>
        </p:nvSpPr>
        <p:spPr/>
        <p:txBody>
          <a:bodyPr/>
          <a:lstStyle/>
          <a:p>
            <a:fld id="{B0A7719D-7DEB-45A9-B69A-571B09E654BE}"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10"/>
          </p:nvPr>
        </p:nvSpPr>
        <p:spPr/>
        <p:txBody>
          <a:bodyPr/>
          <a:lstStyle/>
          <a:p>
            <a:fld id="{B0A7719D-7DEB-45A9-B69A-571B09E654BE}"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0A7719D-7DEB-45A9-B69A-571B09E654BE}"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5" name="Date Placeholder 4"/>
          <p:cNvSpPr>
            <a:spLocks noGrp="1"/>
          </p:cNvSpPr>
          <p:nvPr>
            <p:ph type="dt" sz="half" idx="10"/>
          </p:nvPr>
        </p:nvSpPr>
        <p:spPr/>
        <p:txBody>
          <a:bodyPr/>
          <a:lstStyle/>
          <a:p>
            <a:fld id="{B0A7719D-7DEB-45A9-B69A-571B09E654BE}"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7" name="Date Placeholder 6"/>
          <p:cNvSpPr>
            <a:spLocks noGrp="1"/>
          </p:cNvSpPr>
          <p:nvPr>
            <p:ph type="dt" sz="half" idx="10"/>
          </p:nvPr>
        </p:nvSpPr>
        <p:spPr/>
        <p:txBody>
          <a:bodyPr/>
          <a:lstStyle/>
          <a:p>
            <a:fld id="{B0A7719D-7DEB-45A9-B69A-571B09E654BE}" type="datetimeFigureOut">
              <a:rPr lang="en-MY" smtClean="0"/>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2"/>
          <p:cNvSpPr>
            <a:spLocks noGrp="1"/>
          </p:cNvSpPr>
          <p:nvPr>
            <p:ph type="dt" sz="half" idx="10"/>
          </p:nvPr>
        </p:nvSpPr>
        <p:spPr/>
        <p:txBody>
          <a:bodyPr/>
          <a:lstStyle/>
          <a:p>
            <a:fld id="{B0A7719D-7DEB-45A9-B69A-571B09E654BE}" type="datetimeFigureOut">
              <a:rPr lang="en-MY" smtClean="0"/>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A7719D-7DEB-45A9-B69A-571B09E654BE}" type="datetimeFigureOut">
              <a:rPr lang="en-MY" smtClean="0"/>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0A7719D-7DEB-45A9-B69A-571B09E654BE}"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0A7719D-7DEB-45A9-B69A-571B09E654BE}"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56496B4B-3700-4DC2-9EE9-E2E91F37DAD9}" type="slidenum">
              <a:rPr lang="en-MY" smtClean="0"/>
            </a:fld>
            <a:endParaRPr lang="en-MY"/>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A7719D-7DEB-45A9-B69A-571B09E654BE}" type="datetimeFigureOut">
              <a:rPr lang="en-MY" smtClean="0"/>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96B4B-3700-4DC2-9EE9-E2E91F37DAD9}" type="slidenum">
              <a:rPr lang="en-MY" smtClean="0"/>
            </a:fld>
            <a:endParaRPr lang="en-MY"/>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png"/><Relationship Id="rId2" Type="http://schemas.microsoft.com/office/2007/relationships/media" Target="../media/media9.m4a"/><Relationship Id="rId1" Type="http://schemas.openxmlformats.org/officeDocument/2006/relationships/audio" Target="../media/media9.m4a"/></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png"/><Relationship Id="rId3" Type="http://schemas.microsoft.com/office/2007/relationships/media" Target="../media/media10.m4a"/><Relationship Id="rId2" Type="http://schemas.openxmlformats.org/officeDocument/2006/relationships/audio" Target="../media/media10.m4a"/><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png"/><Relationship Id="rId3" Type="http://schemas.microsoft.com/office/2007/relationships/media" Target="../media/media11.m4a"/><Relationship Id="rId2" Type="http://schemas.openxmlformats.org/officeDocument/2006/relationships/audio" Target="../media/media11.m4a"/><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png"/><Relationship Id="rId3" Type="http://schemas.microsoft.com/office/2007/relationships/media" Target="../media/media12.m4a"/><Relationship Id="rId2" Type="http://schemas.openxmlformats.org/officeDocument/2006/relationships/audio" Target="../media/media12.m4a"/><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png"/><Relationship Id="rId3" Type="http://schemas.microsoft.com/office/2007/relationships/media" Target="../media/media13.m4a"/><Relationship Id="rId2" Type="http://schemas.openxmlformats.org/officeDocument/2006/relationships/audio" Target="../media/media13.m4a"/><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14.m4a"/><Relationship Id="rId2" Type="http://schemas.openxmlformats.org/officeDocument/2006/relationships/audio" Target="../media/media14.m4a"/><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2.m4a"/><Relationship Id="rId2" Type="http://schemas.openxmlformats.org/officeDocument/2006/relationships/audio" Target="../media/media2.m4a"/><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3.m4a"/><Relationship Id="rId1" Type="http://schemas.openxmlformats.org/officeDocument/2006/relationships/audio" Target="../media/media3.m4a"/></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4.m4a"/><Relationship Id="rId2" Type="http://schemas.openxmlformats.org/officeDocument/2006/relationships/audio" Target="../media/media4.m4a"/><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9" Type="http://schemas.openxmlformats.org/officeDocument/2006/relationships/image" Target="../media/image2.png"/><Relationship Id="rId8" Type="http://schemas.microsoft.com/office/2007/relationships/media" Target="../media/media5.m4a"/><Relationship Id="rId7" Type="http://schemas.openxmlformats.org/officeDocument/2006/relationships/audio"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4.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png"/><Relationship Id="rId3" Type="http://schemas.microsoft.com/office/2007/relationships/media" Target="../media/media6.m4a"/><Relationship Id="rId2" Type="http://schemas.openxmlformats.org/officeDocument/2006/relationships/audio" Target="../media/media6.m4a"/><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png"/><Relationship Id="rId2" Type="http://schemas.microsoft.com/office/2007/relationships/media" Target="../media/media7.m4a"/><Relationship Id="rId1" Type="http://schemas.openxmlformats.org/officeDocument/2006/relationships/audio" Target="../media/media7.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png"/><Relationship Id="rId2" Type="http://schemas.microsoft.com/office/2007/relationships/media" Target="../media/media8.m4a"/><Relationship Id="rId1" Type="http://schemas.openxmlformats.org/officeDocument/2006/relationships/audio" Target="../media/media8.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336800"/>
            <a:ext cx="12192000" cy="4521200"/>
          </a:xfrm>
          <a:prstGeom prst="rect">
            <a:avLst/>
          </a:prstGeom>
        </p:spPr>
      </p:pic>
      <p:sp>
        <p:nvSpPr>
          <p:cNvPr id="2" name="Title 1"/>
          <p:cNvSpPr>
            <a:spLocks noGrp="1"/>
          </p:cNvSpPr>
          <p:nvPr>
            <p:ph type="ctrTitle"/>
          </p:nvPr>
        </p:nvSpPr>
        <p:spPr>
          <a:xfrm>
            <a:off x="1358900" y="144463"/>
            <a:ext cx="9144000" cy="2387600"/>
          </a:xfrm>
        </p:spPr>
        <p:txBody>
          <a:bodyPr>
            <a:normAutofit fontScale="90000"/>
          </a:bodyPr>
          <a:lstStyle/>
          <a:p>
            <a:r>
              <a:rPr lang="en-US" dirty="0">
                <a:solidFill>
                  <a:schemeClr val="tx1">
                    <a:lumMod val="95000"/>
                    <a:lumOff val="5000"/>
                  </a:schemeClr>
                </a:solidFill>
                <a:latin typeface="Bernard MT Condensed" panose="02050806060905020404" pitchFamily="18" charset="0"/>
              </a:rPr>
              <a:t>Demographic Insights and Behavioral Patterns: A Comprehensive Analysis</a:t>
            </a:r>
            <a:endParaRPr lang="en-MY" dirty="0">
              <a:solidFill>
                <a:schemeClr val="tx1">
                  <a:lumMod val="95000"/>
                  <a:lumOff val="5000"/>
                </a:schemeClr>
              </a:solidFill>
              <a:latin typeface="Bernard MT Condensed" panose="02050806060905020404" pitchFamily="18" charset="0"/>
            </a:endParaRPr>
          </a:p>
        </p:txBody>
      </p:sp>
      <p:sp>
        <p:nvSpPr>
          <p:cNvPr id="3" name="Subtitle 2"/>
          <p:cNvSpPr>
            <a:spLocks noGrp="1"/>
          </p:cNvSpPr>
          <p:nvPr>
            <p:ph type="subTitle" idx="1"/>
          </p:nvPr>
        </p:nvSpPr>
        <p:spPr>
          <a:xfrm>
            <a:off x="1358900" y="2336800"/>
            <a:ext cx="9144000" cy="1655762"/>
          </a:xfrm>
        </p:spPr>
        <p:txBody>
          <a:bodyPr/>
          <a:lstStyle/>
          <a:p>
            <a:r>
              <a:rPr lang="en-US" dirty="0">
                <a:solidFill>
                  <a:srgbClr val="002060"/>
                </a:solidFill>
              </a:rPr>
              <a:t>Insights into Income, Lifestyle, and Behavioral Trends</a:t>
            </a:r>
            <a:endParaRPr lang="en-US" dirty="0">
              <a:solidFill>
                <a:srgbClr val="002060"/>
              </a:solidFill>
            </a:endParaRPr>
          </a:p>
          <a:p>
            <a:endParaRPr lang="en-MY"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952"/>
    </mc:Choice>
    <mc:Fallback>
      <p:transition spd="slow" advTm="22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Times New Roman" panose="02020603050405020304" pitchFamily="18" charset="0"/>
                <a:cs typeface="Times New Roman" panose="02020603050405020304" pitchFamily="18" charset="0"/>
              </a:rPr>
              <a:t>Results</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rmAutofit lnSpcReduction="10000"/>
          </a:bodyPr>
          <a:lstStyle/>
          <a:p>
            <a:r>
              <a:rPr lang="en-MY" sz="1800" b="1" dirty="0">
                <a:solidFill>
                  <a:srgbClr val="000000"/>
                </a:solidFill>
                <a:effectLst/>
                <a:latin typeface="Times New Roman" panose="02020603050405020304" pitchFamily="18" charset="0"/>
                <a:ea typeface="Times New Roman" panose="02020603050405020304" pitchFamily="18" charset="0"/>
              </a:rPr>
              <a:t>Individuals with Marital Status</a:t>
            </a:r>
            <a:endParaRPr lang="en-MY" sz="1800" b="1" dirty="0">
              <a:solidFill>
                <a:srgbClr val="000000"/>
              </a:solidFill>
              <a:effectLst/>
              <a:latin typeface="Times New Roman" panose="02020603050405020304" pitchFamily="18" charset="0"/>
              <a:ea typeface="Times New Roman" panose="02020603050405020304" pitchFamily="18" charset="0"/>
            </a:endParaRPr>
          </a:p>
          <a:p>
            <a:pPr marL="0" indent="0">
              <a:buNone/>
            </a:pPr>
            <a:r>
              <a:rPr lang="en-MY" sz="1800" dirty="0">
                <a:solidFill>
                  <a:srgbClr val="000000"/>
                </a:solidFill>
                <a:effectLst/>
                <a:latin typeface="Times New Roman" panose="02020603050405020304" pitchFamily="18" charset="0"/>
                <a:ea typeface="Times New Roman" panose="02020603050405020304" pitchFamily="18" charset="0"/>
              </a:rPr>
              <a:t>A detailed analysis of marital status across five categories—children, homeownership, car ownership, bike purchases, and occupation—reveals significant patterns that offer a glimpse into the interplay between personal and economic factors. Married individuals are more likely to have children compared to single or divorced individuals, reflecting traditional family structures. Homeownership also tends to be higher among married couples, as dual incomes often provide greater financial stability, enabling investments in property.</a:t>
            </a:r>
            <a:r>
              <a:rPr lang="en-MY" sz="1800" b="1" dirty="0">
                <a:solidFill>
                  <a:srgbClr val="000000"/>
                </a:solidFill>
                <a:latin typeface="Times New Roman" panose="02020603050405020304" pitchFamily="18" charset="0"/>
                <a:ea typeface="Times New Roman" panose="02020603050405020304" pitchFamily="18" charset="0"/>
              </a:rPr>
              <a:t> </a:t>
            </a:r>
            <a:r>
              <a:rPr lang="en-MY" sz="1800" dirty="0">
                <a:solidFill>
                  <a:srgbClr val="000000"/>
                </a:solidFill>
                <a:effectLst/>
                <a:latin typeface="Times New Roman" panose="02020603050405020304" pitchFamily="18" charset="0"/>
                <a:ea typeface="Times New Roman" panose="02020603050405020304" pitchFamily="18" charset="0"/>
              </a:rPr>
              <a:t>In contrast, single individuals may show a preference for renting due to flexibility and fewer family-related obligations. Car ownership is another area of interest, with married individuals often owning multiple vehicles to accommodate family needs, while single individuals may rely on a single car or alternative transportation.</a:t>
            </a:r>
            <a:endParaRPr lang="en-MY" b="1" dirty="0"/>
          </a:p>
        </p:txBody>
      </p:sp>
      <p:sp>
        <p:nvSpPr>
          <p:cNvPr id="4" name="Content Placeholder 3"/>
          <p:cNvSpPr>
            <a:spLocks noGrp="1"/>
          </p:cNvSpPr>
          <p:nvPr>
            <p:ph sz="half" idx="2"/>
          </p:nvPr>
        </p:nvSpPr>
        <p:spPr>
          <a:xfrm>
            <a:off x="6172200" y="1825625"/>
            <a:ext cx="5181600" cy="4351338"/>
          </a:xfrm>
        </p:spPr>
        <p:txBody>
          <a:bodyPr>
            <a:normAutofit lnSpcReduction="10000"/>
          </a:bodyPr>
          <a:lstStyle/>
          <a:p>
            <a:r>
              <a:rPr lang="en-MY" dirty="0"/>
              <a:t>Individuals with Marital Status</a:t>
            </a:r>
            <a:endParaRPr lang="en-MY" dirty="0"/>
          </a:p>
        </p:txBody>
      </p:sp>
      <p:grpSp>
        <p:nvGrpSpPr>
          <p:cNvPr id="5" name="Group 4"/>
          <p:cNvGrpSpPr/>
          <p:nvPr/>
        </p:nvGrpSpPr>
        <p:grpSpPr>
          <a:xfrm>
            <a:off x="6276336" y="2476499"/>
            <a:ext cx="5471163" cy="3700463"/>
            <a:chOff x="0" y="0"/>
            <a:chExt cx="5781177" cy="3121871"/>
          </a:xfrm>
        </p:grpSpPr>
        <p:sp>
          <p:nvSpPr>
            <p:cNvPr id="6" name="Rectangle 5"/>
            <p:cNvSpPr/>
            <p:nvPr/>
          </p:nvSpPr>
          <p:spPr>
            <a:xfrm>
              <a:off x="305" y="16116"/>
              <a:ext cx="420789"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Figure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7" name="Rectangle 6"/>
            <p:cNvSpPr/>
            <p:nvPr/>
          </p:nvSpPr>
          <p:spPr>
            <a:xfrm>
              <a:off x="317297" y="16116"/>
              <a:ext cx="77074"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2</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8" name="Rectangle 7"/>
            <p:cNvSpPr/>
            <p:nvPr/>
          </p:nvSpPr>
          <p:spPr>
            <a:xfrm>
              <a:off x="405638" y="16116"/>
              <a:ext cx="34356"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9" name="Rectangle 8"/>
            <p:cNvSpPr/>
            <p:nvPr/>
          </p:nvSpPr>
          <p:spPr>
            <a:xfrm>
              <a:off x="375158" y="16116"/>
              <a:ext cx="40741"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10" name="Rectangle 9"/>
            <p:cNvSpPr/>
            <p:nvPr/>
          </p:nvSpPr>
          <p:spPr>
            <a:xfrm>
              <a:off x="431546" y="16116"/>
              <a:ext cx="3224475"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i="1" kern="100">
                  <a:solidFill>
                    <a:srgbClr val="44546A"/>
                  </a:solidFill>
                  <a:effectLst/>
                  <a:latin typeface="Calibri" panose="020F0502020204030204" pitchFamily="34" charset="0"/>
                  <a:ea typeface="Calibri" panose="020F0502020204030204" pitchFamily="34" charset="0"/>
                </a:rPr>
                <a:t>Individuals with Marital Status</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2858135" y="0"/>
              <a:ext cx="38005" cy="168285"/>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Times New Roman" panose="02020603050405020304" pitchFamily="18" charset="0"/>
                  <a:ea typeface="Times New Roman" panose="02020603050405020304" pitchFamily="18" charset="0"/>
                </a:rPr>
                <a:t>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5734558" y="2915442"/>
              <a:ext cx="46619" cy="206429"/>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1100" kern="100">
                  <a:solidFill>
                    <a:srgbClr val="000000"/>
                  </a:solidFill>
                  <a:effectLst/>
                  <a:latin typeface="Times New Roman" panose="02020603050405020304" pitchFamily="18" charset="0"/>
                  <a:ea typeface="Times New Roman" panose="02020603050405020304" pitchFamily="18" charset="0"/>
                </a:rPr>
                <a:t>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13" name="Shape 1259"/>
            <p:cNvSpPr/>
            <p:nvPr/>
          </p:nvSpPr>
          <p:spPr>
            <a:xfrm>
              <a:off x="2480691" y="729730"/>
              <a:ext cx="1035939" cy="1082802"/>
            </a:xfrm>
            <a:custGeom>
              <a:avLst/>
              <a:gdLst/>
              <a:ahLst/>
              <a:cxnLst/>
              <a:rect l="0" t="0" r="0" b="0"/>
              <a:pathLst>
                <a:path w="1035939" h="1082802">
                  <a:moveTo>
                    <a:pt x="0" y="0"/>
                  </a:moveTo>
                  <a:cubicBezTo>
                    <a:pt x="476631" y="0"/>
                    <a:pt x="897128" y="311658"/>
                    <a:pt x="1035939" y="767715"/>
                  </a:cubicBezTo>
                  <a:lnTo>
                    <a:pt x="0" y="1082802"/>
                  </a:lnTo>
                  <a:lnTo>
                    <a:pt x="0" y="0"/>
                  </a:lnTo>
                  <a:close/>
                </a:path>
              </a:pathLst>
            </a:custGeom>
            <a:ln w="0" cap="flat">
              <a:miter lim="127000"/>
            </a:ln>
          </p:spPr>
          <p:style>
            <a:lnRef idx="0">
              <a:srgbClr val="000000">
                <a:alpha val="0"/>
              </a:srgbClr>
            </a:lnRef>
            <a:fillRef idx="1">
              <a:srgbClr val="4472C4"/>
            </a:fillRef>
            <a:effectRef idx="0">
              <a:scrgbClr r="0" g="0" b="0"/>
            </a:effectRef>
            <a:fontRef idx="none"/>
          </p:style>
          <p:txBody>
            <a:bodyPr/>
            <a:lstStyle/>
            <a:p>
              <a:endParaRPr lang="en-MY"/>
            </a:p>
          </p:txBody>
        </p:sp>
        <p:sp>
          <p:nvSpPr>
            <p:cNvPr id="14" name="Shape 1260"/>
            <p:cNvSpPr/>
            <p:nvPr/>
          </p:nvSpPr>
          <p:spPr>
            <a:xfrm>
              <a:off x="2480691" y="729730"/>
              <a:ext cx="1035939" cy="1082802"/>
            </a:xfrm>
            <a:custGeom>
              <a:avLst/>
              <a:gdLst/>
              <a:ahLst/>
              <a:cxnLst/>
              <a:rect l="0" t="0" r="0" b="0"/>
              <a:pathLst>
                <a:path w="1035939" h="1082802">
                  <a:moveTo>
                    <a:pt x="0" y="0"/>
                  </a:moveTo>
                  <a:cubicBezTo>
                    <a:pt x="476631" y="0"/>
                    <a:pt x="897128" y="311658"/>
                    <a:pt x="1035939" y="767715"/>
                  </a:cubicBezTo>
                  <a:lnTo>
                    <a:pt x="0" y="1082802"/>
                  </a:lnTo>
                  <a:close/>
                </a:path>
              </a:pathLst>
            </a:custGeom>
            <a:ln w="19812"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15" name="Shape 1261"/>
            <p:cNvSpPr/>
            <p:nvPr/>
          </p:nvSpPr>
          <p:spPr>
            <a:xfrm>
              <a:off x="2480691" y="1497445"/>
              <a:ext cx="1179703" cy="1240028"/>
            </a:xfrm>
            <a:custGeom>
              <a:avLst/>
              <a:gdLst/>
              <a:ahLst/>
              <a:cxnLst/>
              <a:rect l="0" t="0" r="0" b="0"/>
              <a:pathLst>
                <a:path w="1179703" h="1240028">
                  <a:moveTo>
                    <a:pt x="1035939" y="0"/>
                  </a:moveTo>
                  <a:cubicBezTo>
                    <a:pt x="1179703" y="472821"/>
                    <a:pt x="985139" y="983107"/>
                    <a:pt x="562864" y="1240028"/>
                  </a:cubicBezTo>
                  <a:lnTo>
                    <a:pt x="0" y="315087"/>
                  </a:lnTo>
                  <a:lnTo>
                    <a:pt x="1035939" y="0"/>
                  </a:lnTo>
                  <a:close/>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MY"/>
            </a:p>
          </p:txBody>
        </p:sp>
        <p:sp>
          <p:nvSpPr>
            <p:cNvPr id="16" name="Shape 1262"/>
            <p:cNvSpPr/>
            <p:nvPr/>
          </p:nvSpPr>
          <p:spPr>
            <a:xfrm>
              <a:off x="2480691" y="1497445"/>
              <a:ext cx="1179703" cy="1240028"/>
            </a:xfrm>
            <a:custGeom>
              <a:avLst/>
              <a:gdLst/>
              <a:ahLst/>
              <a:cxnLst/>
              <a:rect l="0" t="0" r="0" b="0"/>
              <a:pathLst>
                <a:path w="1179703" h="1240028">
                  <a:moveTo>
                    <a:pt x="1035939" y="0"/>
                  </a:moveTo>
                  <a:cubicBezTo>
                    <a:pt x="1179703" y="472821"/>
                    <a:pt x="985139" y="983107"/>
                    <a:pt x="562864" y="1240028"/>
                  </a:cubicBezTo>
                  <a:lnTo>
                    <a:pt x="0" y="315087"/>
                  </a:lnTo>
                  <a:close/>
                </a:path>
              </a:pathLst>
            </a:custGeom>
            <a:ln w="19812"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17" name="Shape 1263"/>
            <p:cNvSpPr/>
            <p:nvPr/>
          </p:nvSpPr>
          <p:spPr>
            <a:xfrm>
              <a:off x="1795780" y="1812532"/>
              <a:ext cx="1247775" cy="1163574"/>
            </a:xfrm>
            <a:custGeom>
              <a:avLst/>
              <a:gdLst/>
              <a:ahLst/>
              <a:cxnLst/>
              <a:rect l="0" t="0" r="0" b="0"/>
              <a:pathLst>
                <a:path w="1247775" h="1163574">
                  <a:moveTo>
                    <a:pt x="684911" y="0"/>
                  </a:moveTo>
                  <a:lnTo>
                    <a:pt x="1247775" y="924941"/>
                  </a:lnTo>
                  <a:cubicBezTo>
                    <a:pt x="855599" y="1163574"/>
                    <a:pt x="355600" y="1128903"/>
                    <a:pt x="0" y="838581"/>
                  </a:cubicBezTo>
                  <a:lnTo>
                    <a:pt x="684911" y="0"/>
                  </a:lnTo>
                  <a:close/>
                </a:path>
              </a:pathLst>
            </a:custGeom>
            <a:ln w="0" cap="flat">
              <a:round/>
            </a:ln>
          </p:spPr>
          <p:style>
            <a:lnRef idx="0">
              <a:srgbClr val="000000">
                <a:alpha val="0"/>
              </a:srgbClr>
            </a:lnRef>
            <a:fillRef idx="1">
              <a:srgbClr val="A5A5A5"/>
            </a:fillRef>
            <a:effectRef idx="0">
              <a:scrgbClr r="0" g="0" b="0"/>
            </a:effectRef>
            <a:fontRef idx="none"/>
          </p:style>
          <p:txBody>
            <a:bodyPr/>
            <a:lstStyle/>
            <a:p>
              <a:endParaRPr lang="en-MY"/>
            </a:p>
          </p:txBody>
        </p:sp>
        <p:sp>
          <p:nvSpPr>
            <p:cNvPr id="18" name="Shape 1264"/>
            <p:cNvSpPr/>
            <p:nvPr/>
          </p:nvSpPr>
          <p:spPr>
            <a:xfrm>
              <a:off x="1795780" y="1812532"/>
              <a:ext cx="1247775" cy="1163574"/>
            </a:xfrm>
            <a:custGeom>
              <a:avLst/>
              <a:gdLst/>
              <a:ahLst/>
              <a:cxnLst/>
              <a:rect l="0" t="0" r="0" b="0"/>
              <a:pathLst>
                <a:path w="1247775" h="1163574">
                  <a:moveTo>
                    <a:pt x="1247775" y="924941"/>
                  </a:moveTo>
                  <a:cubicBezTo>
                    <a:pt x="855599" y="1163574"/>
                    <a:pt x="355600" y="1128903"/>
                    <a:pt x="0" y="838581"/>
                  </a:cubicBezTo>
                  <a:lnTo>
                    <a:pt x="684911" y="0"/>
                  </a:lnTo>
                  <a:close/>
                </a:path>
              </a:pathLst>
            </a:custGeom>
            <a:ln w="19812"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19" name="Shape 1265"/>
            <p:cNvSpPr/>
            <p:nvPr/>
          </p:nvSpPr>
          <p:spPr>
            <a:xfrm>
              <a:off x="1327023" y="1543292"/>
              <a:ext cx="1153668" cy="1107821"/>
            </a:xfrm>
            <a:custGeom>
              <a:avLst/>
              <a:gdLst/>
              <a:ahLst/>
              <a:cxnLst/>
              <a:rect l="0" t="0" r="0" b="0"/>
              <a:pathLst>
                <a:path w="1153668" h="1107821">
                  <a:moveTo>
                    <a:pt x="105029" y="0"/>
                  </a:moveTo>
                  <a:lnTo>
                    <a:pt x="1153668" y="269240"/>
                  </a:lnTo>
                  <a:lnTo>
                    <a:pt x="468757" y="1107821"/>
                  </a:lnTo>
                  <a:cubicBezTo>
                    <a:pt x="141986" y="840868"/>
                    <a:pt x="0" y="408559"/>
                    <a:pt x="105029" y="0"/>
                  </a:cubicBezTo>
                  <a:close/>
                </a:path>
              </a:pathLst>
            </a:custGeom>
            <a:ln w="0" cap="flat">
              <a:round/>
            </a:ln>
          </p:spPr>
          <p:style>
            <a:lnRef idx="0">
              <a:srgbClr val="000000">
                <a:alpha val="0"/>
              </a:srgbClr>
            </a:lnRef>
            <a:fillRef idx="1">
              <a:srgbClr val="FFC000"/>
            </a:fillRef>
            <a:effectRef idx="0">
              <a:scrgbClr r="0" g="0" b="0"/>
            </a:effectRef>
            <a:fontRef idx="none"/>
          </p:style>
          <p:txBody>
            <a:bodyPr/>
            <a:lstStyle/>
            <a:p>
              <a:endParaRPr lang="en-MY"/>
            </a:p>
          </p:txBody>
        </p:sp>
        <p:sp>
          <p:nvSpPr>
            <p:cNvPr id="20" name="Shape 1266"/>
            <p:cNvSpPr/>
            <p:nvPr/>
          </p:nvSpPr>
          <p:spPr>
            <a:xfrm>
              <a:off x="1327023" y="1543292"/>
              <a:ext cx="1153668" cy="1107821"/>
            </a:xfrm>
            <a:custGeom>
              <a:avLst/>
              <a:gdLst/>
              <a:ahLst/>
              <a:cxnLst/>
              <a:rect l="0" t="0" r="0" b="0"/>
              <a:pathLst>
                <a:path w="1153668" h="1107821">
                  <a:moveTo>
                    <a:pt x="468757" y="1107821"/>
                  </a:moveTo>
                  <a:cubicBezTo>
                    <a:pt x="141986" y="840868"/>
                    <a:pt x="0" y="408559"/>
                    <a:pt x="105029" y="0"/>
                  </a:cubicBezTo>
                  <a:lnTo>
                    <a:pt x="1153668" y="269240"/>
                  </a:lnTo>
                  <a:close/>
                </a:path>
              </a:pathLst>
            </a:custGeom>
            <a:ln w="19812"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21" name="Shape 1267"/>
            <p:cNvSpPr/>
            <p:nvPr/>
          </p:nvSpPr>
          <p:spPr>
            <a:xfrm>
              <a:off x="1432052" y="729730"/>
              <a:ext cx="1048639" cy="1082802"/>
            </a:xfrm>
            <a:custGeom>
              <a:avLst/>
              <a:gdLst/>
              <a:ahLst/>
              <a:cxnLst/>
              <a:rect l="0" t="0" r="0" b="0"/>
              <a:pathLst>
                <a:path w="1048639" h="1082802">
                  <a:moveTo>
                    <a:pt x="1048639" y="0"/>
                  </a:moveTo>
                  <a:lnTo>
                    <a:pt x="1048639" y="1082802"/>
                  </a:lnTo>
                  <a:lnTo>
                    <a:pt x="0" y="813562"/>
                  </a:lnTo>
                  <a:cubicBezTo>
                    <a:pt x="122809" y="334772"/>
                    <a:pt x="554355" y="0"/>
                    <a:pt x="1048639" y="0"/>
                  </a:cubicBezTo>
                  <a:close/>
                </a:path>
              </a:pathLst>
            </a:custGeom>
            <a:ln w="0" cap="flat">
              <a:round/>
            </a:ln>
          </p:spPr>
          <p:style>
            <a:lnRef idx="0">
              <a:srgbClr val="000000">
                <a:alpha val="0"/>
              </a:srgbClr>
            </a:lnRef>
            <a:fillRef idx="1">
              <a:srgbClr val="5B9BD5"/>
            </a:fillRef>
            <a:effectRef idx="0">
              <a:scrgbClr r="0" g="0" b="0"/>
            </a:effectRef>
            <a:fontRef idx="none"/>
          </p:style>
          <p:txBody>
            <a:bodyPr/>
            <a:lstStyle/>
            <a:p>
              <a:endParaRPr lang="en-MY"/>
            </a:p>
          </p:txBody>
        </p:sp>
        <p:sp>
          <p:nvSpPr>
            <p:cNvPr id="22" name="Shape 1268"/>
            <p:cNvSpPr/>
            <p:nvPr/>
          </p:nvSpPr>
          <p:spPr>
            <a:xfrm>
              <a:off x="1432052" y="729730"/>
              <a:ext cx="1048639" cy="1082802"/>
            </a:xfrm>
            <a:custGeom>
              <a:avLst/>
              <a:gdLst/>
              <a:ahLst/>
              <a:cxnLst/>
              <a:rect l="0" t="0" r="0" b="0"/>
              <a:pathLst>
                <a:path w="1048639" h="1082802">
                  <a:moveTo>
                    <a:pt x="0" y="813562"/>
                  </a:moveTo>
                  <a:cubicBezTo>
                    <a:pt x="122809" y="334772"/>
                    <a:pt x="554355" y="0"/>
                    <a:pt x="1048639" y="0"/>
                  </a:cubicBezTo>
                  <a:lnTo>
                    <a:pt x="1048639" y="1082802"/>
                  </a:lnTo>
                  <a:close/>
                </a:path>
              </a:pathLst>
            </a:custGeom>
            <a:ln w="19812"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23" name="Rectangle 22"/>
            <p:cNvSpPr/>
            <p:nvPr/>
          </p:nvSpPr>
          <p:spPr>
            <a:xfrm>
              <a:off x="2690749" y="389649"/>
              <a:ext cx="466321" cy="241963"/>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1400" kern="100">
                  <a:solidFill>
                    <a:srgbClr val="595959"/>
                  </a:solidFill>
                  <a:effectLst/>
                  <a:latin typeface="Calibri" panose="020F0502020204030204" pitchFamily="34" charset="0"/>
                  <a:ea typeface="Calibri" panose="020F0502020204030204" pitchFamily="34" charset="0"/>
                </a:rPr>
                <a:t>Total</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24" name="Shape 22493"/>
            <p:cNvSpPr/>
            <p:nvPr/>
          </p:nvSpPr>
          <p:spPr>
            <a:xfrm>
              <a:off x="5021326" y="1352496"/>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n-MY"/>
            </a:p>
          </p:txBody>
        </p:sp>
        <p:sp>
          <p:nvSpPr>
            <p:cNvPr id="25" name="Shape 1271"/>
            <p:cNvSpPr/>
            <p:nvPr/>
          </p:nvSpPr>
          <p:spPr>
            <a:xfrm flipH="1">
              <a:off x="4975067" y="1352405"/>
              <a:ext cx="45719" cy="45719"/>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26" name="Rectangle 25"/>
            <p:cNvSpPr/>
            <p:nvPr/>
          </p:nvSpPr>
          <p:spPr>
            <a:xfrm>
              <a:off x="5111750" y="1330948"/>
              <a:ext cx="455905"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kern="100">
                  <a:solidFill>
                    <a:srgbClr val="595959"/>
                  </a:solidFill>
                  <a:effectLst/>
                  <a:latin typeface="Calibri" panose="020F0502020204030204" pitchFamily="34" charset="0"/>
                  <a:ea typeface="Calibri" panose="020F0502020204030204" pitchFamily="34" charset="0"/>
                </a:rPr>
                <a:t>Children</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27" name="Shape 22494"/>
            <p:cNvSpPr/>
            <p:nvPr/>
          </p:nvSpPr>
          <p:spPr>
            <a:xfrm>
              <a:off x="5021326" y="1566745"/>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MY"/>
            </a:p>
          </p:txBody>
        </p:sp>
        <p:sp>
          <p:nvSpPr>
            <p:cNvPr id="28" name="Shape 1274"/>
            <p:cNvSpPr/>
            <p:nvPr/>
          </p:nvSpPr>
          <p:spPr>
            <a:xfrm>
              <a:off x="5021326" y="1566745"/>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29" name="Rectangle 28"/>
            <p:cNvSpPr/>
            <p:nvPr/>
          </p:nvSpPr>
          <p:spPr>
            <a:xfrm>
              <a:off x="5111869" y="1528717"/>
              <a:ext cx="669300" cy="180813"/>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kern="100">
                  <a:solidFill>
                    <a:srgbClr val="595959"/>
                  </a:solidFill>
                  <a:effectLst/>
                  <a:latin typeface="Calibri" panose="020F0502020204030204" pitchFamily="34" charset="0"/>
                  <a:ea typeface="Calibri" panose="020F0502020204030204" pitchFamily="34" charset="0"/>
                </a:rPr>
                <a:t>Home Owner</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0" name="Shape 22495"/>
            <p:cNvSpPr/>
            <p:nvPr/>
          </p:nvSpPr>
          <p:spPr>
            <a:xfrm>
              <a:off x="5021326" y="1781121"/>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A5A5A5"/>
            </a:fillRef>
            <a:effectRef idx="0">
              <a:scrgbClr r="0" g="0" b="0"/>
            </a:effectRef>
            <a:fontRef idx="none"/>
          </p:style>
          <p:txBody>
            <a:bodyPr/>
            <a:lstStyle/>
            <a:p>
              <a:endParaRPr lang="en-MY"/>
            </a:p>
          </p:txBody>
        </p:sp>
        <p:sp>
          <p:nvSpPr>
            <p:cNvPr id="31" name="Shape 1277"/>
            <p:cNvSpPr/>
            <p:nvPr/>
          </p:nvSpPr>
          <p:spPr>
            <a:xfrm>
              <a:off x="5021326" y="1781121"/>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32" name="Rectangle 31"/>
            <p:cNvSpPr/>
            <p:nvPr/>
          </p:nvSpPr>
          <p:spPr>
            <a:xfrm>
              <a:off x="5103798" y="1720071"/>
              <a:ext cx="591810"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kern="100">
                  <a:solidFill>
                    <a:srgbClr val="595959"/>
                  </a:solidFill>
                  <a:effectLst/>
                  <a:latin typeface="Calibri" panose="020F0502020204030204" pitchFamily="34" charset="0"/>
                  <a:ea typeface="Calibri" panose="020F0502020204030204" pitchFamily="34" charset="0"/>
                </a:rPr>
                <a:t>Cars</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3" name="Shape 22496"/>
            <p:cNvSpPr/>
            <p:nvPr/>
          </p:nvSpPr>
          <p:spPr>
            <a:xfrm>
              <a:off x="5021326" y="1995370"/>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FFC000"/>
            </a:fillRef>
            <a:effectRef idx="0">
              <a:scrgbClr r="0" g="0" b="0"/>
            </a:effectRef>
            <a:fontRef idx="none"/>
          </p:style>
          <p:txBody>
            <a:bodyPr/>
            <a:lstStyle/>
            <a:p>
              <a:endParaRPr lang="en-MY"/>
            </a:p>
          </p:txBody>
        </p:sp>
        <p:sp>
          <p:nvSpPr>
            <p:cNvPr id="34" name="Shape 1280"/>
            <p:cNvSpPr/>
            <p:nvPr/>
          </p:nvSpPr>
          <p:spPr>
            <a:xfrm>
              <a:off x="5021326" y="1995370"/>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35" name="Rectangle 34"/>
            <p:cNvSpPr/>
            <p:nvPr/>
          </p:nvSpPr>
          <p:spPr>
            <a:xfrm>
              <a:off x="5123462" y="1950309"/>
              <a:ext cx="561722" cy="180640"/>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kern="100">
                  <a:solidFill>
                    <a:srgbClr val="595959"/>
                  </a:solidFill>
                  <a:effectLst/>
                  <a:latin typeface="Calibri" panose="020F0502020204030204" pitchFamily="34" charset="0"/>
                  <a:ea typeface="Calibri" panose="020F0502020204030204" pitchFamily="34" charset="0"/>
                </a:rPr>
                <a:t>Purchased Bike</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6" name="Shape 22497"/>
            <p:cNvSpPr/>
            <p:nvPr/>
          </p:nvSpPr>
          <p:spPr>
            <a:xfrm>
              <a:off x="5021326" y="2209746"/>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5B9BD5"/>
            </a:fillRef>
            <a:effectRef idx="0">
              <a:scrgbClr r="0" g="0" b="0"/>
            </a:effectRef>
            <a:fontRef idx="none"/>
          </p:style>
          <p:txBody>
            <a:bodyPr/>
            <a:lstStyle/>
            <a:p>
              <a:endParaRPr lang="en-MY"/>
            </a:p>
          </p:txBody>
        </p:sp>
        <p:sp>
          <p:nvSpPr>
            <p:cNvPr id="37" name="Shape 1283"/>
            <p:cNvSpPr/>
            <p:nvPr/>
          </p:nvSpPr>
          <p:spPr>
            <a:xfrm>
              <a:off x="5021326" y="2209746"/>
              <a:ext cx="62780" cy="62780"/>
            </a:xfrm>
            <a:custGeom>
              <a:avLst/>
              <a:gdLst/>
              <a:ahLst/>
              <a:cxnLst/>
              <a:rect l="0" t="0" r="0" b="0"/>
              <a:pathLst>
                <a:path w="62780" h="62780">
                  <a:moveTo>
                    <a:pt x="0" y="62780"/>
                  </a:moveTo>
                  <a:lnTo>
                    <a:pt x="62780" y="62780"/>
                  </a:lnTo>
                  <a:lnTo>
                    <a:pt x="62780" y="0"/>
                  </a:lnTo>
                  <a:lnTo>
                    <a:pt x="0" y="0"/>
                  </a:lnTo>
                  <a:close/>
                </a:path>
              </a:pathLst>
            </a:custGeom>
            <a:ln w="19050" cap="flat">
              <a:round/>
            </a:ln>
          </p:spPr>
          <p:style>
            <a:lnRef idx="1">
              <a:srgbClr val="FFFFFF"/>
            </a:lnRef>
            <a:fillRef idx="0">
              <a:srgbClr val="000000">
                <a:alpha val="0"/>
              </a:srgbClr>
            </a:fillRef>
            <a:effectRef idx="0">
              <a:scrgbClr r="0" g="0" b="0"/>
            </a:effectRef>
            <a:fontRef idx="none"/>
          </p:style>
          <p:txBody>
            <a:bodyPr/>
            <a:lstStyle/>
            <a:p>
              <a:endParaRPr lang="en-MY"/>
            </a:p>
          </p:txBody>
        </p:sp>
        <p:sp>
          <p:nvSpPr>
            <p:cNvPr id="38" name="Rectangle 37"/>
            <p:cNvSpPr/>
            <p:nvPr/>
          </p:nvSpPr>
          <p:spPr>
            <a:xfrm>
              <a:off x="5111750" y="2188452"/>
              <a:ext cx="657026"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kern="100">
                  <a:solidFill>
                    <a:srgbClr val="595959"/>
                  </a:solidFill>
                  <a:effectLst/>
                  <a:latin typeface="Calibri" panose="020F0502020204030204" pitchFamily="34" charset="0"/>
                  <a:ea typeface="Calibri" panose="020F0502020204030204" pitchFamily="34" charset="0"/>
                </a:rPr>
                <a:t>Occupation</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9" name="Shape 1285"/>
            <p:cNvSpPr/>
            <p:nvPr/>
          </p:nvSpPr>
          <p:spPr>
            <a:xfrm>
              <a:off x="0" y="258687"/>
              <a:ext cx="5731510" cy="2776221"/>
            </a:xfrm>
            <a:custGeom>
              <a:avLst/>
              <a:gdLst/>
              <a:ahLst/>
              <a:cxnLst/>
              <a:rect l="0" t="0" r="0" b="0"/>
              <a:pathLst>
                <a:path w="5731510" h="2776221">
                  <a:moveTo>
                    <a:pt x="0" y="2776221"/>
                  </a:moveTo>
                  <a:lnTo>
                    <a:pt x="5731510" y="2776221"/>
                  </a:lnTo>
                  <a:lnTo>
                    <a:pt x="5731510" y="0"/>
                  </a:lnTo>
                  <a:lnTo>
                    <a:pt x="0" y="0"/>
                  </a:lnTo>
                  <a:close/>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MY"/>
            </a:p>
          </p:txBody>
        </p:sp>
      </p:grpSp>
      <p:pic>
        <p:nvPicPr>
          <p:cNvPr id="40" name="Audio 39">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479"/>
    </mc:Choice>
    <mc:Fallback>
      <p:transition spd="slow" advTm="25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Times New Roman" panose="02020603050405020304" pitchFamily="18" charset="0"/>
                <a:cs typeface="Times New Roman" panose="02020603050405020304" pitchFamily="18" charset="0"/>
              </a:rPr>
              <a:t>Results</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r>
              <a:rPr lang="en-MY"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Individual Living in Region Based On Occupation</a:t>
            </a:r>
            <a:r>
              <a:rPr lang="en-MY" sz="1800" dirty="0">
                <a:solidFill>
                  <a:srgbClr val="000000"/>
                </a:solidFill>
                <a:effectLst/>
                <a:latin typeface="Times New Roman" panose="02020603050405020304" pitchFamily="18" charset="0"/>
                <a:ea typeface="Times New Roman" panose="02020603050405020304" pitchFamily="18" charset="0"/>
              </a:rPr>
              <a:t> </a:t>
            </a:r>
            <a:endParaRPr lang="en-MY" sz="1800" dirty="0">
              <a:solidFill>
                <a:srgbClr val="000000"/>
              </a:solidFill>
              <a:effectLst/>
              <a:latin typeface="Times New Roman" panose="02020603050405020304" pitchFamily="18" charset="0"/>
              <a:ea typeface="Times New Roman" panose="02020603050405020304" pitchFamily="18" charset="0"/>
            </a:endParaRPr>
          </a:p>
          <a:p>
            <a:pPr marL="0" indent="0">
              <a:buNone/>
            </a:pPr>
            <a:r>
              <a:rPr lang="en-MY" sz="1800" kern="0" dirty="0">
                <a:effectLst/>
                <a:latin typeface="Times New Roman" panose="02020603050405020304" pitchFamily="18" charset="0"/>
                <a:ea typeface="Times New Roman" panose="02020603050405020304" pitchFamily="18" charset="0"/>
              </a:rPr>
              <a:t>The occupational distribution of individuals living in different regions, such as Europe and the Pacific, reflects unique economic structures, cultural priorities, and geographic influences. In Europe, a significant portion of the workforce is concentrated in industries such as finance, manufacturing, and technology, particularly in urban hubs like London, Berlin, and Paris. These regions often exhibit a high demand for skilled professionals, including engineers, software developers, and financial analysts. Rural areas in Europe, on the other hand, tend to have a greater prevalence of agriculture, small-scale manufacturing, and tourism-related occupations, driven by the continent's rich historical and natural attractions. </a:t>
            </a:r>
            <a:endParaRPr lang="en-MY" sz="1800" dirty="0">
              <a:solidFill>
                <a:srgbClr val="000000"/>
              </a:solidFill>
              <a:latin typeface="Times New Roman" panose="02020603050405020304" pitchFamily="18" charset="0"/>
            </a:endParaRPr>
          </a:p>
        </p:txBody>
      </p:sp>
      <p:pic>
        <p:nvPicPr>
          <p:cNvPr id="5" name="Content Placeholder 4"/>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6362700" y="2443775"/>
            <a:ext cx="5181600" cy="3115038"/>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502"/>
    </mc:Choice>
    <mc:Fallback>
      <p:transition spd="slow" advTm="26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Times New Roman" panose="02020603050405020304" pitchFamily="18" charset="0"/>
                <a:cs typeface="Times New Roman" panose="02020603050405020304" pitchFamily="18" charset="0"/>
              </a:rPr>
              <a:t>Results</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r>
              <a:rPr lang="en-MY" sz="1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Percentage of Bike Purchases in Each Age Bracket</a:t>
            </a:r>
            <a:endParaRPr lang="en-MY" sz="18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MY" sz="1800" dirty="0">
                <a:solidFill>
                  <a:srgbClr val="000000"/>
                </a:solidFill>
                <a:effectLst/>
                <a:latin typeface="Times New Roman" panose="02020603050405020304" pitchFamily="18" charset="0"/>
                <a:ea typeface="Times New Roman" panose="02020603050405020304" pitchFamily="18" charset="0"/>
              </a:rPr>
              <a:t>The percentage of bike purchases across different age brackets offers valuable insights into consumer </a:t>
            </a:r>
            <a:r>
              <a:rPr lang="en-MY" sz="1800" dirty="0" err="1">
                <a:solidFill>
                  <a:srgbClr val="000000"/>
                </a:solidFill>
                <a:effectLst/>
                <a:latin typeface="Times New Roman" panose="02020603050405020304" pitchFamily="18" charset="0"/>
                <a:ea typeface="Times New Roman" panose="02020603050405020304" pitchFamily="18" charset="0"/>
              </a:rPr>
              <a:t>behavior</a:t>
            </a:r>
            <a:r>
              <a:rPr lang="en-MY" sz="1800" dirty="0">
                <a:solidFill>
                  <a:srgbClr val="000000"/>
                </a:solidFill>
                <a:effectLst/>
                <a:latin typeface="Times New Roman" panose="02020603050405020304" pitchFamily="18" charset="0"/>
                <a:ea typeface="Times New Roman" panose="02020603050405020304" pitchFamily="18" charset="0"/>
              </a:rPr>
              <a:t> and lifestyle preferences. Young adults aged 18–25 often make up a significant portion of bike buyers, driven by their preference for affordable and eco-friendly transportation, as well as a growing interest in fitness and outdoor activities. This age group may lean toward modern, lightweight bikes, such as road or hybrid bikes, to suit urban commuting or recreational use. The 26–40 age bracket typically exhibits a substantial percentage of bike purchases as well, often for family-oriented purposes or health-conscious lifestyles. </a:t>
            </a:r>
            <a:endParaRPr lang="en-MY" dirty="0"/>
          </a:p>
        </p:txBody>
      </p:sp>
      <p:pic>
        <p:nvPicPr>
          <p:cNvPr id="5" name="Content Placeholder 4"/>
          <p:cNvPicPr>
            <a:picLocks noGrp="1"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6350000" y="2058194"/>
            <a:ext cx="5181600" cy="3886199"/>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76"/>
    </mc:Choice>
    <mc:Fallback>
      <p:transition spd="slow" advTm="23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Times New Roman" panose="02020603050405020304" pitchFamily="18" charset="0"/>
                <a:cs typeface="Times New Roman" panose="02020603050405020304" pitchFamily="18" charset="0"/>
              </a:rPr>
              <a:t>Results</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r>
              <a:rPr lang="en-MY" sz="1800" b="1" dirty="0">
                <a:solidFill>
                  <a:srgbClr val="000000"/>
                </a:solidFill>
                <a:effectLst/>
                <a:latin typeface="Times New Roman" panose="02020603050405020304" pitchFamily="18" charset="0"/>
                <a:ea typeface="Times New Roman" panose="02020603050405020304" pitchFamily="18" charset="0"/>
              </a:rPr>
              <a:t>Region With Most Cars Owned Per Households</a:t>
            </a:r>
            <a:endParaRPr lang="en-MY" sz="1800" b="1" dirty="0">
              <a:solidFill>
                <a:srgbClr val="000000"/>
              </a:solidFill>
              <a:effectLst/>
              <a:latin typeface="Times New Roman" panose="02020603050405020304" pitchFamily="18" charset="0"/>
              <a:ea typeface="Times New Roman" panose="02020603050405020304" pitchFamily="18" charset="0"/>
            </a:endParaRPr>
          </a:p>
          <a:p>
            <a:pPr marL="0" indent="0">
              <a:buNone/>
            </a:pPr>
            <a:r>
              <a:rPr lang="en-MY" sz="1800" dirty="0">
                <a:solidFill>
                  <a:srgbClr val="000000"/>
                </a:solidFill>
                <a:effectLst/>
                <a:latin typeface="Times New Roman" panose="02020603050405020304" pitchFamily="18" charset="0"/>
                <a:ea typeface="Times New Roman" panose="02020603050405020304" pitchFamily="18" charset="0"/>
              </a:rPr>
              <a:t>Car ownership per household varies significantly between Europe and specific regions of the world due to differences in urbanization, public transportation infrastructure, income levels, and cultural preferences. Europe, particularly countries like Germany, Italy, and France, boasts high car ownership rates due to well-developed road networks and an automobile-driven economy. However, urban areas in Europe often show lower car ownership per household because of efficient public transportation systems like trains and subways, which reduce dependency on private vehicles. In contrast, regions such as the United States within the specific Western Hemisphere exhibit some of the highest car ownership rates globally, often surpassing Europe</a:t>
            </a:r>
            <a:r>
              <a:rPr lang="en-MY" sz="1800" b="1" dirty="0">
                <a:solidFill>
                  <a:srgbClr val="000000"/>
                </a:solidFill>
                <a:latin typeface="Times New Roman" panose="02020603050405020304" pitchFamily="18" charset="0"/>
                <a:ea typeface="Times New Roman" panose="02020603050405020304" pitchFamily="18" charset="0"/>
              </a:rPr>
              <a:t>.</a:t>
            </a:r>
            <a:endParaRPr lang="en-MY" b="1" dirty="0"/>
          </a:p>
        </p:txBody>
      </p:sp>
      <p:pic>
        <p:nvPicPr>
          <p:cNvPr id="5" name="Content Placeholder 4"/>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6400802" y="2290715"/>
            <a:ext cx="5181600" cy="3192557"/>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7"/>
    </mc:Choice>
    <mc:Fallback>
      <p:transition spd="slow" advTm="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Times New Roman" panose="02020603050405020304" pitchFamily="18" charset="0"/>
                <a:cs typeface="Times New Roman" panose="02020603050405020304" pitchFamily="18" charset="0"/>
              </a:rPr>
              <a:t>Results</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r>
              <a:rPr lang="en-MY" sz="1800" b="1" dirty="0">
                <a:solidFill>
                  <a:srgbClr val="000000"/>
                </a:solidFill>
                <a:effectLst/>
                <a:latin typeface="Times New Roman" panose="02020603050405020304" pitchFamily="18" charset="0"/>
                <a:ea typeface="Times New Roman" panose="02020603050405020304" pitchFamily="18" charset="0"/>
              </a:rPr>
              <a:t>Average Commute Distance by Occupation</a:t>
            </a:r>
            <a:endParaRPr lang="en-MY" sz="1800" b="1" dirty="0">
              <a:solidFill>
                <a:srgbClr val="000000"/>
              </a:solidFill>
              <a:effectLst/>
              <a:latin typeface="Times New Roman" panose="02020603050405020304" pitchFamily="18" charset="0"/>
              <a:ea typeface="Times New Roman" panose="02020603050405020304" pitchFamily="18" charset="0"/>
            </a:endParaRPr>
          </a:p>
          <a:p>
            <a:pPr marL="0" indent="0">
              <a:buNone/>
            </a:pPr>
            <a:r>
              <a:rPr lang="en-MY" sz="1800" dirty="0">
                <a:solidFill>
                  <a:srgbClr val="000000"/>
                </a:solidFill>
                <a:effectLst/>
                <a:latin typeface="Times New Roman" panose="02020603050405020304" pitchFamily="18" charset="0"/>
                <a:ea typeface="Times New Roman" panose="02020603050405020304" pitchFamily="18" charset="0"/>
              </a:rPr>
              <a:t>Car ownership per household varies significantly between Europe and specific regions of the world due to differences in urbanization, public transportation infrastructure, income levels, and cultural preferences. Europe, particularly countries like Germany, Italy, and France, boasts high car ownership rates due to well-developed road networks and an automobile-driven economy. However, urban areas in Europe often show lower car ownership per household because of efficient public transportation systems like trains and subways, which reduce dependency on private vehicles. In contrast, regions such as the United States within the specific Western Hemisphere exhibit some of the highest car ownership rates globally, often surpassing Europe. </a:t>
            </a:r>
            <a:endParaRPr lang="en-MY" b="1" dirty="0"/>
          </a:p>
        </p:txBody>
      </p:sp>
      <p:pic>
        <p:nvPicPr>
          <p:cNvPr id="5" name="Content Placeholder 4"/>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6172202" y="2204244"/>
            <a:ext cx="5181600" cy="32385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62"/>
    </mc:Choice>
    <mc:Fallback>
      <p:transition spd="slow" advTm="5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1900" y="2755901"/>
            <a:ext cx="9309100" cy="4102100"/>
          </a:xfrm>
          <a:prstGeom prst="rect">
            <a:avLst/>
          </a:prstGeom>
        </p:spPr>
      </p:pic>
      <p:sp>
        <p:nvSpPr>
          <p:cNvPr id="2" name="Title 1"/>
          <p:cNvSpPr>
            <a:spLocks noGrp="1"/>
          </p:cNvSpPr>
          <p:nvPr>
            <p:ph type="title"/>
          </p:nvPr>
        </p:nvSpPr>
        <p:spPr/>
        <p:txBody>
          <a:bodyPr/>
          <a:lstStyle/>
          <a:p>
            <a:r>
              <a:rPr lang="en-MY" b="1" dirty="0">
                <a:latin typeface="Times New Roman" panose="02020603050405020304" pitchFamily="18" charset="0"/>
                <a:cs typeface="Times New Roman" panose="02020603050405020304" pitchFamily="18" charset="0"/>
              </a:rPr>
              <a:t>Conclusion</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MY" sz="1800" dirty="0">
                <a:effectLst/>
                <a:latin typeface="Times New Roman" panose="02020603050405020304" pitchFamily="18" charset="0"/>
                <a:ea typeface="Times New Roman" panose="02020603050405020304" pitchFamily="18" charset="0"/>
              </a:rPr>
              <a:t>The analysis highlights significant trends and correlations within the dataset. Married individuals earn more on average than single individuals. Education plays a critical role in determining </a:t>
            </a:r>
            <a:r>
              <a:rPr lang="en-MY" sz="1800" dirty="0" err="1">
                <a:effectLst/>
                <a:latin typeface="Times New Roman" panose="02020603050405020304" pitchFamily="18" charset="0"/>
                <a:ea typeface="Times New Roman" panose="02020603050405020304" pitchFamily="18" charset="0"/>
              </a:rPr>
              <a:t>income.This</a:t>
            </a:r>
            <a:r>
              <a:rPr lang="en-MY" sz="1800" dirty="0">
                <a:effectLst/>
                <a:latin typeface="Times New Roman" panose="02020603050405020304" pitchFamily="18" charset="0"/>
                <a:ea typeface="Times New Roman" panose="02020603050405020304" pitchFamily="18" charset="0"/>
              </a:rPr>
              <a:t> report provides a comprehensive analysis of the individual data across various departments and roles. Key insights include the distribution of employees based on gender, education, experience, and job satisfaction, as well as the patterns in leave, overtime hours, and health insurance coverage. The findings will help the company make informed decisions .</a:t>
            </a:r>
            <a:endParaRPr lang="en-MY" sz="1800" dirty="0">
              <a:effectLst/>
              <a:latin typeface="Times New Roman" panose="02020603050405020304" pitchFamily="18" charset="0"/>
              <a:ea typeface="Times New Roman" panose="02020603050405020304" pitchFamily="18" charset="0"/>
            </a:endParaRPr>
          </a:p>
          <a:p>
            <a:pPr marL="0" indent="0">
              <a:buNone/>
            </a:pPr>
            <a:endParaRPr lang="en-MY"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12"/>
    </mc:Choice>
    <mc:Fallback>
      <p:transition spd="slow" advTm="7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215390"/>
            <a:ext cx="10515600" cy="1325563"/>
          </a:xfrm>
        </p:spPr>
        <p:txBody>
          <a:bodyPr>
            <a:normAutofit fontScale="90000"/>
          </a:bodyPr>
          <a:p>
            <a:pPr algn="ctr"/>
            <a:r>
              <a:rPr lang="en-US" b="1">
                <a:latin typeface="Century" panose="02040604050505020304" charset="0"/>
                <a:cs typeface="Century" panose="02040604050505020304" charset="0"/>
              </a:rPr>
              <a:t>Presented By: Israt Jahan</a:t>
            </a:r>
            <a:br>
              <a:rPr lang="en-US" b="1">
                <a:latin typeface="Century" panose="02040604050505020304" charset="0"/>
                <a:cs typeface="Century" panose="02040604050505020304" charset="0"/>
              </a:rPr>
            </a:br>
            <a:br>
              <a:rPr lang="en-US" b="1">
                <a:latin typeface="Century" panose="02040604050505020304" charset="0"/>
                <a:cs typeface="Century" panose="02040604050505020304" charset="0"/>
              </a:rPr>
            </a:br>
            <a:r>
              <a:rPr lang="en-US" b="1">
                <a:latin typeface="Century" panose="02040604050505020304" charset="0"/>
                <a:cs typeface="Century" panose="02040604050505020304" charset="0"/>
              </a:rPr>
              <a:t>Roll: 03</a:t>
            </a:r>
            <a:endParaRPr lang="en-US" b="1">
              <a:latin typeface="Century" panose="02040604050505020304" charset="0"/>
              <a:cs typeface="Century" panose="02040604050505020304" charset="0"/>
            </a:endParaRPr>
          </a:p>
        </p:txBody>
      </p:sp>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0845" y="3170555"/>
            <a:ext cx="11550650" cy="36874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45556" y="1825625"/>
            <a:ext cx="8946444" cy="5032375"/>
          </a:xfrm>
          <a:prstGeom prst="rect">
            <a:avLst/>
          </a:prstGeom>
        </p:spPr>
      </p:pic>
      <p:sp>
        <p:nvSpPr>
          <p:cNvPr id="2" name="Title 1"/>
          <p:cNvSpPr>
            <a:spLocks noGrp="1"/>
          </p:cNvSpPr>
          <p:nvPr>
            <p:ph type="title"/>
          </p:nvPr>
        </p:nvSpPr>
        <p:spPr/>
        <p:txBody>
          <a:bodyPr/>
          <a:lstStyle/>
          <a:p>
            <a:r>
              <a:rPr lang="en-US" dirty="0"/>
              <a:t>Contents</a:t>
            </a:r>
            <a:endParaRPr lang="en-MY" dirty="0"/>
          </a:p>
        </p:txBody>
      </p:sp>
      <p:sp>
        <p:nvSpPr>
          <p:cNvPr id="3" name="Content Placeholder 2"/>
          <p:cNvSpPr>
            <a:spLocks noGrp="1"/>
          </p:cNvSpPr>
          <p:nvPr>
            <p:ph idx="1"/>
          </p:nvPr>
        </p:nvSpPr>
        <p:spPr/>
        <p:txBody>
          <a:bodyPr/>
          <a:lstStyle/>
          <a:p>
            <a:r>
              <a:rPr lang="en-US" dirty="0"/>
              <a:t>Abstract</a:t>
            </a:r>
            <a:endParaRPr lang="en-US" dirty="0"/>
          </a:p>
          <a:p>
            <a:r>
              <a:rPr lang="en-US" dirty="0"/>
              <a:t>Introduction</a:t>
            </a:r>
            <a:endParaRPr lang="en-US" dirty="0"/>
          </a:p>
          <a:p>
            <a:r>
              <a:rPr lang="en-US" dirty="0"/>
              <a:t>Data Set Analysis</a:t>
            </a:r>
            <a:endParaRPr lang="en-US" dirty="0"/>
          </a:p>
          <a:p>
            <a:r>
              <a:rPr lang="en-US" dirty="0"/>
              <a:t>Challenges</a:t>
            </a:r>
            <a:endParaRPr lang="en-US" dirty="0"/>
          </a:p>
          <a:p>
            <a:r>
              <a:rPr lang="en-US" dirty="0"/>
              <a:t>Methodology</a:t>
            </a:r>
            <a:endParaRPr lang="en-US" dirty="0"/>
          </a:p>
          <a:p>
            <a:r>
              <a:rPr lang="en-US" dirty="0"/>
              <a:t>Results</a:t>
            </a:r>
            <a:endParaRPr lang="en-US" dirty="0"/>
          </a:p>
          <a:p>
            <a:r>
              <a:rPr lang="en-US" dirty="0"/>
              <a:t>Conclusion</a:t>
            </a:r>
            <a:endParaRPr lang="en-US" dirty="0"/>
          </a:p>
          <a:p>
            <a:endParaRPr lang="en-MY"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050"/>
    </mc:Choice>
    <mc:Fallback>
      <p:transition spd="slow" advTm="21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Abstract</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MY" sz="1800" dirty="0">
                <a:solidFill>
                  <a:srgbClr val="000000"/>
                </a:solidFill>
                <a:effectLst/>
                <a:latin typeface="Times New Roman" panose="02020603050405020304" pitchFamily="18" charset="0"/>
                <a:ea typeface="Times New Roman" panose="02020603050405020304" pitchFamily="18" charset="0"/>
              </a:rPr>
              <a:t>This report presents an in-depth analysis of a dataset comprising demographic, economic, and lifestyle attributes. The primary objective is to uncover trends and relationships between variables such as marital status, income, education, and consumer </a:t>
            </a:r>
            <a:r>
              <a:rPr lang="en-MY" sz="1800" dirty="0" err="1">
                <a:solidFill>
                  <a:srgbClr val="000000"/>
                </a:solidFill>
                <a:effectLst/>
                <a:latin typeface="Times New Roman" panose="02020603050405020304" pitchFamily="18" charset="0"/>
                <a:ea typeface="Times New Roman" panose="02020603050405020304" pitchFamily="18" charset="0"/>
              </a:rPr>
              <a:t>behavior</a:t>
            </a:r>
            <a:r>
              <a:rPr lang="en-MY" sz="1800" dirty="0">
                <a:solidFill>
                  <a:srgbClr val="000000"/>
                </a:solidFill>
                <a:effectLst/>
                <a:latin typeface="Times New Roman" panose="02020603050405020304" pitchFamily="18" charset="0"/>
                <a:ea typeface="Times New Roman" panose="02020603050405020304" pitchFamily="18" charset="0"/>
              </a:rPr>
              <a:t>, particularly bike purchases.</a:t>
            </a:r>
            <a:endParaRPr lang="en-MY"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MY" sz="1800" dirty="0">
              <a:solidFill>
                <a:srgbClr val="000000"/>
              </a:solidFill>
              <a:latin typeface="Times New Roman" panose="02020603050405020304" pitchFamily="18" charset="0"/>
              <a:ea typeface="Times New Roman" panose="02020603050405020304" pitchFamily="18" charset="0"/>
            </a:endParaRPr>
          </a:p>
          <a:p>
            <a:pPr marL="0" indent="0">
              <a:buNone/>
            </a:pPr>
            <a:r>
              <a:rPr lang="en-MY" sz="1800" dirty="0">
                <a:solidFill>
                  <a:srgbClr val="000000"/>
                </a:solidFill>
                <a:effectLst/>
                <a:latin typeface="Times New Roman" panose="02020603050405020304" pitchFamily="18" charset="0"/>
                <a:ea typeface="Times New Roman" panose="02020603050405020304" pitchFamily="18" charset="0"/>
              </a:rPr>
              <a:t>Key points</a:t>
            </a:r>
            <a:endParaRPr lang="en-MY" sz="1800" dirty="0">
              <a:solidFill>
                <a:srgbClr val="000000"/>
              </a:solidFill>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Comprehensive dataset covering demographics, income, and purchasing behavior.</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Key insights: income trends, marital status impact, education correlations, and bike purchasing behavior.</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Practical applications for marketing strategies and resource allocation.</a:t>
            </a:r>
            <a:endParaRPr lang="en-US" sz="1800" dirty="0">
              <a:latin typeface="Times New Roman" panose="02020603050405020304" pitchFamily="18" charset="0"/>
              <a:cs typeface="Times New Roman" panose="02020603050405020304" pitchFamily="18" charset="0"/>
            </a:endParaRPr>
          </a:p>
          <a:p>
            <a:pPr marL="0" indent="0">
              <a:buNone/>
            </a:pPr>
            <a:endParaRPr lang="en-MY" sz="1800" dirty="0">
              <a:solidFill>
                <a:srgbClr val="000000"/>
              </a:solidFill>
              <a:latin typeface="Times New Roman" panose="02020603050405020304" pitchFamily="18" charset="0"/>
              <a:cs typeface="Times New Roman" panose="02020603050405020304" pitchFamily="18" charset="0"/>
            </a:endParaRPr>
          </a:p>
          <a:p>
            <a:pPr marL="0" indent="0">
              <a:buNone/>
            </a:pPr>
            <a:endParaRPr lang="en-MY"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80"/>
    </mc:Choice>
    <mc:Fallback>
      <p:transition spd="slow" advTm="24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MY" sz="1800" dirty="0">
                <a:solidFill>
                  <a:srgbClr val="000000"/>
                </a:solidFill>
                <a:effectLst/>
                <a:latin typeface="Times New Roman" panose="02020603050405020304" pitchFamily="18" charset="0"/>
                <a:ea typeface="Times New Roman" panose="02020603050405020304" pitchFamily="18" charset="0"/>
              </a:rPr>
              <a:t>This report examines a dataset encompassing various demographic, economic, and lifestyle attributes to derive actionable insights. The primary objective of the project is to answer research questions related to income, marital status, education, and consumer </a:t>
            </a:r>
            <a:r>
              <a:rPr lang="en-MY" sz="1800" dirty="0" err="1">
                <a:solidFill>
                  <a:srgbClr val="000000"/>
                </a:solidFill>
                <a:effectLst/>
                <a:latin typeface="Times New Roman" panose="02020603050405020304" pitchFamily="18" charset="0"/>
                <a:ea typeface="Times New Roman" panose="02020603050405020304" pitchFamily="18" charset="0"/>
              </a:rPr>
              <a:t>behavior</a:t>
            </a:r>
            <a:r>
              <a:rPr lang="en-MY" sz="1800" dirty="0">
                <a:solidFill>
                  <a:srgbClr val="000000"/>
                </a:solidFill>
                <a:effectLst/>
                <a:latin typeface="Times New Roman" panose="02020603050405020304" pitchFamily="18" charset="0"/>
                <a:ea typeface="Times New Roman" panose="02020603050405020304" pitchFamily="18" charset="0"/>
              </a:rPr>
              <a:t>, such as bike purchases.</a:t>
            </a:r>
            <a:endParaRPr lang="en-MY" dirty="0"/>
          </a:p>
        </p:txBody>
      </p:sp>
      <p:sp>
        <p:nvSpPr>
          <p:cNvPr id="6" name="TextBox 5"/>
          <p:cNvSpPr txBox="1"/>
          <p:nvPr/>
        </p:nvSpPr>
        <p:spPr>
          <a:xfrm>
            <a:off x="4709160" y="5135880"/>
            <a:ext cx="3037840" cy="230832"/>
          </a:xfrm>
          <a:prstGeom prst="rect">
            <a:avLst/>
          </a:prstGeom>
          <a:noFill/>
        </p:spPr>
        <p:txBody>
          <a:bodyPr wrap="square" rtlCol="0">
            <a:spAutoFit/>
          </a:bodyPr>
          <a:lstStyle/>
          <a:p>
            <a:endParaRPr lang="en-MY" sz="900" dirty="0"/>
          </a:p>
        </p:txBody>
      </p:sp>
      <p:graphicFrame>
        <p:nvGraphicFramePr>
          <p:cNvPr id="9" name="Chart 8"/>
          <p:cNvGraphicFramePr/>
          <p:nvPr/>
        </p:nvGraphicFramePr>
        <p:xfrm>
          <a:off x="2044700" y="2654300"/>
          <a:ext cx="8318500" cy="3838575"/>
        </p:xfrm>
        <a:graphic>
          <a:graphicData uri="http://schemas.openxmlformats.org/drawingml/2006/chart">
            <c:chart xmlns:c="http://schemas.openxmlformats.org/drawingml/2006/chart" xmlns:r="http://schemas.openxmlformats.org/officeDocument/2006/relationships" r:id="rId1"/>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321"/>
    </mc:Choice>
    <mc:Fallback>
      <p:transition spd="slow" advTm="17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Dataset Overview</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r>
              <a:rPr lang="en-US" dirty="0"/>
              <a:t>ID</a:t>
            </a:r>
            <a:endParaRPr lang="en-US" dirty="0"/>
          </a:p>
          <a:p>
            <a:endParaRPr lang="en-US" dirty="0"/>
          </a:p>
          <a:p>
            <a:r>
              <a:rPr lang="en-US" dirty="0"/>
              <a:t>Children</a:t>
            </a:r>
            <a:endParaRPr lang="en-US" dirty="0"/>
          </a:p>
          <a:p>
            <a:endParaRPr lang="en-US" dirty="0"/>
          </a:p>
          <a:p>
            <a:endParaRPr lang="en-US" dirty="0"/>
          </a:p>
          <a:p>
            <a:r>
              <a:rPr lang="en-US" dirty="0"/>
              <a:t>Gender</a:t>
            </a:r>
            <a:endParaRPr lang="en-US" dirty="0"/>
          </a:p>
          <a:p>
            <a:endParaRPr lang="en-US" dirty="0"/>
          </a:p>
          <a:p>
            <a:pPr marL="0" indent="0">
              <a:buNone/>
            </a:pPr>
            <a:endParaRPr lang="en-MY" dirty="0"/>
          </a:p>
        </p:txBody>
      </p:sp>
      <p:sp>
        <p:nvSpPr>
          <p:cNvPr id="4" name="Content Placeholder 3"/>
          <p:cNvSpPr>
            <a:spLocks noGrp="1"/>
          </p:cNvSpPr>
          <p:nvPr>
            <p:ph sz="half" idx="2"/>
          </p:nvPr>
        </p:nvSpPr>
        <p:spPr>
          <a:xfrm>
            <a:off x="6039076" y="1253331"/>
            <a:ext cx="5181600" cy="4351338"/>
          </a:xfrm>
        </p:spPr>
        <p:txBody>
          <a:bodyPr/>
          <a:lstStyle/>
          <a:p>
            <a:pPr marL="0" indent="0">
              <a:buNone/>
            </a:pPr>
            <a:endParaRPr lang="en-US" dirty="0"/>
          </a:p>
          <a:p>
            <a:r>
              <a:rPr lang="en-US" dirty="0"/>
              <a:t>Occupation</a:t>
            </a:r>
            <a:endParaRPr lang="en-US" dirty="0"/>
          </a:p>
          <a:p>
            <a:endParaRPr lang="en-US" dirty="0"/>
          </a:p>
          <a:p>
            <a:endParaRPr lang="en-US" dirty="0"/>
          </a:p>
          <a:p>
            <a:r>
              <a:rPr lang="en-MY" dirty="0"/>
              <a:t>Home Owner</a:t>
            </a:r>
            <a:endParaRPr lang="en-MY" dirty="0"/>
          </a:p>
          <a:p>
            <a:endParaRPr lang="en-MY" dirty="0"/>
          </a:p>
          <a:p>
            <a:endParaRPr lang="en-MY" dirty="0"/>
          </a:p>
          <a:p>
            <a:r>
              <a:rPr lang="en-US" dirty="0"/>
              <a:t>Cars Owned</a:t>
            </a:r>
            <a:endParaRPr lang="en-US"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6359" y="1717676"/>
            <a:ext cx="1985282" cy="1167997"/>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197" y="5143903"/>
            <a:ext cx="2166719" cy="1167997"/>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635" y="3171838"/>
            <a:ext cx="1703841" cy="138508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828" y="1530942"/>
            <a:ext cx="2458777" cy="1541464"/>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5485" y="5041397"/>
            <a:ext cx="1961169" cy="1219602"/>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2118" y="3363712"/>
            <a:ext cx="1716468" cy="1439688"/>
          </a:xfrm>
          <a:prstGeom prst="rect">
            <a:avLst/>
          </a:prstGeom>
        </p:spPr>
      </p:pic>
      <p:pic>
        <p:nvPicPr>
          <p:cNvPr id="5" name="Audio 4">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220"/>
    </mc:Choice>
    <mc:Fallback>
      <p:transition spd="slow" advTm="15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Times New Roman" panose="02020603050405020304" pitchFamily="18" charset="0"/>
                <a:cs typeface="Times New Roman" panose="02020603050405020304" pitchFamily="18" charset="0"/>
              </a:rPr>
              <a:t>Challenges</a:t>
            </a:r>
            <a:endParaRPr lang="en-MY"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7144738" y="1690686"/>
            <a:ext cx="4700899" cy="4684714"/>
          </a:xfrm>
        </p:spPr>
      </p:pic>
      <p:sp>
        <p:nvSpPr>
          <p:cNvPr id="4" name="Content Placeholder 3"/>
          <p:cNvSpPr>
            <a:spLocks noGrp="1"/>
          </p:cNvSpPr>
          <p:nvPr>
            <p:ph sz="half" idx="2"/>
          </p:nvPr>
        </p:nvSpPr>
        <p:spPr>
          <a:xfrm>
            <a:off x="685800" y="1690687"/>
            <a:ext cx="6629400" cy="4802188"/>
          </a:xfrm>
        </p:spPr>
        <p:txBody>
          <a:bodyPr>
            <a:normAutofit fontScale="47500" lnSpcReduction="20000"/>
          </a:bodyPr>
          <a:lstStyle/>
          <a:p>
            <a:pPr marL="0" marR="5715" indent="0" algn="l">
              <a:lnSpc>
                <a:spcPct val="107000"/>
              </a:lnSpc>
              <a:spcAft>
                <a:spcPts val="1055"/>
              </a:spcAft>
              <a:buNone/>
            </a:pPr>
            <a:r>
              <a:rPr lang="en-MY" sz="2800" kern="100" dirty="0">
                <a:solidFill>
                  <a:srgbClr val="000000"/>
                </a:solidFill>
                <a:effectLst/>
                <a:latin typeface="Times New Roman" panose="02020603050405020304" pitchFamily="18" charset="0"/>
                <a:ea typeface="Times New Roman" panose="02020603050405020304" pitchFamily="18" charset="0"/>
              </a:rPr>
              <a:t>The analysis faced several challenges that required strategic problem-solving:</a:t>
            </a:r>
            <a:endParaRPr lang="en-MY" sz="2800" kern="100" dirty="0">
              <a:solidFill>
                <a:srgbClr val="000000"/>
              </a:solidFill>
              <a:effectLst/>
              <a:latin typeface="Times New Roman" panose="02020603050405020304" pitchFamily="18" charset="0"/>
              <a:ea typeface="Times New Roman" panose="02020603050405020304" pitchFamily="18" charset="0"/>
            </a:endParaRPr>
          </a:p>
          <a:p>
            <a:pPr marL="342900" marR="5715" lvl="0" indent="-342900" algn="l">
              <a:lnSpc>
                <a:spcPct val="107000"/>
              </a:lnSpc>
              <a:spcAft>
                <a:spcPts val="1055"/>
              </a:spcAft>
              <a:buFont typeface="+mj-lt"/>
              <a:buAutoNum type="arabicPeriod"/>
              <a:tabLst>
                <a:tab pos="457200" algn="l"/>
              </a:tabLst>
            </a:pPr>
            <a:r>
              <a:rPr lang="en-MY" sz="2800" b="1" kern="100" dirty="0">
                <a:solidFill>
                  <a:srgbClr val="000000"/>
                </a:solidFill>
                <a:effectLst/>
                <a:latin typeface="Times New Roman" panose="02020603050405020304" pitchFamily="18" charset="0"/>
                <a:ea typeface="Times New Roman" panose="02020603050405020304" pitchFamily="18" charset="0"/>
              </a:rPr>
              <a:t>Data Quality Issues</a:t>
            </a:r>
            <a:r>
              <a:rPr lang="en-MY" sz="2800" kern="100" dirty="0">
                <a:solidFill>
                  <a:srgbClr val="000000"/>
                </a:solidFill>
                <a:effectLst/>
                <a:latin typeface="Times New Roman" panose="02020603050405020304" pitchFamily="18" charset="0"/>
                <a:ea typeface="Times New Roman" panose="02020603050405020304" pitchFamily="18" charset="0"/>
              </a:rPr>
              <a:t>: Missing values were prevalent in some columns, requiring imputation or exclusion strategies to ensure the dataset remained usable and accurate.</a:t>
            </a:r>
            <a:endParaRPr lang="en-MY" sz="2800" kern="100" dirty="0">
              <a:solidFill>
                <a:srgbClr val="000000"/>
              </a:solidFill>
              <a:effectLst/>
              <a:latin typeface="Times New Roman" panose="02020603050405020304" pitchFamily="18" charset="0"/>
              <a:ea typeface="Times New Roman" panose="02020603050405020304" pitchFamily="18" charset="0"/>
            </a:endParaRPr>
          </a:p>
          <a:p>
            <a:pPr marL="342900" marR="5715" lvl="0" indent="-342900" algn="l">
              <a:lnSpc>
                <a:spcPct val="107000"/>
              </a:lnSpc>
              <a:spcAft>
                <a:spcPts val="1055"/>
              </a:spcAft>
              <a:buFont typeface="+mj-lt"/>
              <a:buAutoNum type="arabicPeriod"/>
              <a:tabLst>
                <a:tab pos="457200" algn="l"/>
              </a:tabLst>
            </a:pPr>
            <a:r>
              <a:rPr lang="en-MY" sz="2800" b="1" kern="100" dirty="0">
                <a:solidFill>
                  <a:srgbClr val="000000"/>
                </a:solidFill>
                <a:effectLst/>
                <a:latin typeface="Times New Roman" panose="02020603050405020304" pitchFamily="18" charset="0"/>
                <a:ea typeface="Times New Roman" panose="02020603050405020304" pitchFamily="18" charset="0"/>
              </a:rPr>
              <a:t>Complex Interdependencies</a:t>
            </a:r>
            <a:r>
              <a:rPr lang="en-MY" sz="2800" kern="100" dirty="0">
                <a:solidFill>
                  <a:srgbClr val="000000"/>
                </a:solidFill>
                <a:effectLst/>
                <a:latin typeface="Times New Roman" panose="02020603050405020304" pitchFamily="18" charset="0"/>
                <a:ea typeface="Times New Roman" panose="02020603050405020304" pitchFamily="18" charset="0"/>
              </a:rPr>
              <a:t>: Many variables, such as education, income, and marital status, exhibited interdependencies. Careful consideration was needed to untangle these relationships and derive meaningful insights without introducing bias.</a:t>
            </a:r>
            <a:endParaRPr lang="en-MY" sz="2800" kern="100" dirty="0">
              <a:solidFill>
                <a:srgbClr val="000000"/>
              </a:solidFill>
              <a:effectLst/>
              <a:latin typeface="Times New Roman" panose="02020603050405020304" pitchFamily="18" charset="0"/>
              <a:ea typeface="Times New Roman" panose="02020603050405020304" pitchFamily="18" charset="0"/>
            </a:endParaRPr>
          </a:p>
          <a:p>
            <a:pPr marL="342900" marR="5715" lvl="0" indent="-342900" algn="l">
              <a:lnSpc>
                <a:spcPct val="107000"/>
              </a:lnSpc>
              <a:spcAft>
                <a:spcPts val="1055"/>
              </a:spcAft>
              <a:buFont typeface="+mj-lt"/>
              <a:buAutoNum type="arabicPeriod"/>
              <a:tabLst>
                <a:tab pos="457200" algn="l"/>
              </a:tabLst>
            </a:pPr>
            <a:r>
              <a:rPr lang="en-MY" sz="2800" b="1" kern="100" dirty="0">
                <a:solidFill>
                  <a:srgbClr val="000000"/>
                </a:solidFill>
                <a:effectLst/>
                <a:latin typeface="Times New Roman" panose="02020603050405020304" pitchFamily="18" charset="0"/>
                <a:ea typeface="Times New Roman" panose="02020603050405020304" pitchFamily="18" charset="0"/>
              </a:rPr>
              <a:t>Correlation vs. Causation</a:t>
            </a:r>
            <a:r>
              <a:rPr lang="en-MY" sz="2800" kern="100" dirty="0">
                <a:solidFill>
                  <a:srgbClr val="000000"/>
                </a:solidFill>
                <a:effectLst/>
                <a:latin typeface="Times New Roman" panose="02020603050405020304" pitchFamily="18" charset="0"/>
                <a:ea typeface="Times New Roman" panose="02020603050405020304" pitchFamily="18" charset="0"/>
              </a:rPr>
              <a:t>: One significant challenge was distinguishing correlation from causation. While trends and patterns were identified, it was crucial not to infer causative relationships without sufficient evidence.</a:t>
            </a:r>
            <a:endParaRPr lang="en-MY" sz="2800" kern="100" dirty="0">
              <a:solidFill>
                <a:srgbClr val="000000"/>
              </a:solidFill>
              <a:effectLst/>
              <a:latin typeface="Times New Roman" panose="02020603050405020304" pitchFamily="18" charset="0"/>
              <a:ea typeface="Times New Roman" panose="02020603050405020304" pitchFamily="18" charset="0"/>
            </a:endParaRPr>
          </a:p>
          <a:p>
            <a:pPr marL="342900" marR="5715" lvl="0" indent="-342900" algn="l">
              <a:lnSpc>
                <a:spcPct val="107000"/>
              </a:lnSpc>
              <a:spcAft>
                <a:spcPts val="1055"/>
              </a:spcAft>
              <a:buFont typeface="+mj-lt"/>
              <a:buAutoNum type="arabicPeriod"/>
              <a:tabLst>
                <a:tab pos="457200" algn="l"/>
              </a:tabLst>
            </a:pPr>
            <a:r>
              <a:rPr lang="en-MY" sz="2800" b="1" kern="100" dirty="0">
                <a:solidFill>
                  <a:srgbClr val="000000"/>
                </a:solidFill>
                <a:effectLst/>
                <a:latin typeface="Times New Roman" panose="02020603050405020304" pitchFamily="18" charset="0"/>
                <a:ea typeface="Times New Roman" panose="02020603050405020304" pitchFamily="18" charset="0"/>
              </a:rPr>
              <a:t>Data Volume</a:t>
            </a:r>
            <a:r>
              <a:rPr lang="en-MY" sz="2800" kern="100" dirty="0">
                <a:solidFill>
                  <a:srgbClr val="000000"/>
                </a:solidFill>
                <a:effectLst/>
                <a:latin typeface="Times New Roman" panose="02020603050405020304" pitchFamily="18" charset="0"/>
                <a:ea typeface="Times New Roman" panose="02020603050405020304" pitchFamily="18" charset="0"/>
              </a:rPr>
              <a:t>: The size of the dataset posed computational challenges. Efficient tools and methodologies were employed to handle large-scale data processing and visualization effectively.</a:t>
            </a:r>
            <a:endParaRPr lang="en-MY" sz="2800" kern="100" dirty="0">
              <a:solidFill>
                <a:srgbClr val="000000"/>
              </a:solidFill>
              <a:effectLst/>
              <a:latin typeface="Times New Roman" panose="02020603050405020304" pitchFamily="18" charset="0"/>
              <a:ea typeface="Times New Roman" panose="02020603050405020304" pitchFamily="18" charset="0"/>
            </a:endParaRPr>
          </a:p>
          <a:p>
            <a:pPr marL="342900" marR="5715" lvl="0" indent="-342900" algn="l">
              <a:lnSpc>
                <a:spcPct val="107000"/>
              </a:lnSpc>
              <a:spcAft>
                <a:spcPts val="1055"/>
              </a:spcAft>
              <a:buFont typeface="+mj-lt"/>
              <a:buAutoNum type="arabicPeriod"/>
              <a:tabLst>
                <a:tab pos="457200" algn="l"/>
              </a:tabLst>
            </a:pPr>
            <a:r>
              <a:rPr lang="en-MY" sz="2800" b="1" kern="100" dirty="0">
                <a:solidFill>
                  <a:srgbClr val="000000"/>
                </a:solidFill>
                <a:effectLst/>
                <a:latin typeface="Times New Roman" panose="02020603050405020304" pitchFamily="18" charset="0"/>
                <a:ea typeface="Times New Roman" panose="02020603050405020304" pitchFamily="18" charset="0"/>
              </a:rPr>
              <a:t>Interpretation of Results</a:t>
            </a:r>
            <a:r>
              <a:rPr lang="en-MY" sz="2800" kern="100" dirty="0">
                <a:solidFill>
                  <a:srgbClr val="000000"/>
                </a:solidFill>
                <a:effectLst/>
                <a:latin typeface="Times New Roman" panose="02020603050405020304" pitchFamily="18" charset="0"/>
                <a:ea typeface="Times New Roman" panose="02020603050405020304" pitchFamily="18" charset="0"/>
              </a:rPr>
              <a:t>: The insights required careful interpretation to ensure they were actionable and relevant to real-world scenarios. Balancing statistical significance with practical application was a constant focus.</a:t>
            </a:r>
            <a:endParaRPr lang="en-MY" sz="2800" kern="100" dirty="0">
              <a:solidFill>
                <a:srgbClr val="000000"/>
              </a:solidFill>
              <a:effectLst/>
              <a:latin typeface="Times New Roman" panose="02020603050405020304" pitchFamily="18" charset="0"/>
              <a:ea typeface="Times New Roman" panose="02020603050405020304" pitchFamily="18" charset="0"/>
            </a:endParaRPr>
          </a:p>
          <a:p>
            <a:pPr marL="342900" marR="5715" lvl="0" indent="-342900" algn="l">
              <a:lnSpc>
                <a:spcPct val="107000"/>
              </a:lnSpc>
              <a:spcAft>
                <a:spcPts val="1055"/>
              </a:spcAft>
              <a:buFont typeface="+mj-lt"/>
              <a:buAutoNum type="arabicPeriod"/>
              <a:tabLst>
                <a:tab pos="457200" algn="l"/>
              </a:tabLst>
            </a:pPr>
            <a:r>
              <a:rPr lang="en-MY" sz="2800" b="1" kern="100" dirty="0">
                <a:solidFill>
                  <a:srgbClr val="000000"/>
                </a:solidFill>
                <a:effectLst/>
                <a:latin typeface="Times New Roman" panose="02020603050405020304" pitchFamily="18" charset="0"/>
                <a:ea typeface="Times New Roman" panose="02020603050405020304" pitchFamily="18" charset="0"/>
              </a:rPr>
              <a:t>Diverse Variables</a:t>
            </a:r>
            <a:r>
              <a:rPr lang="en-MY" sz="2800" kern="100" dirty="0">
                <a:solidFill>
                  <a:srgbClr val="000000"/>
                </a:solidFill>
                <a:effectLst/>
                <a:latin typeface="Times New Roman" panose="02020603050405020304" pitchFamily="18" charset="0"/>
                <a:ea typeface="Times New Roman" panose="02020603050405020304" pitchFamily="18" charset="0"/>
              </a:rPr>
              <a:t>: The dataset contained a variety of categorical and numerical variables, each requiring tailored approaches for analysis. Proper encoding and normalization were necessary to facilitate meaningful comparisons.</a:t>
            </a:r>
            <a:endParaRPr lang="en-MY" sz="2800" kern="100" dirty="0">
              <a:solidFill>
                <a:srgbClr val="000000"/>
              </a:solidFill>
              <a:effectLst/>
              <a:latin typeface="Times New Roman" panose="02020603050405020304" pitchFamily="18" charset="0"/>
              <a:ea typeface="Times New Roman" panose="02020603050405020304"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26"/>
    </mc:Choice>
    <mc:Fallback>
      <p:transition spd="slow" advTm="23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Times New Roman" panose="02020603050405020304" pitchFamily="18" charset="0"/>
                <a:cs typeface="Times New Roman" panose="02020603050405020304" pitchFamily="18" charset="0"/>
              </a:rPr>
              <a:t>Methodology</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838200" y="1825625"/>
            <a:ext cx="5181600" cy="4667250"/>
          </a:xfrm>
        </p:spPr>
        <p:txBody>
          <a:bodyPr>
            <a:normAutofit/>
          </a:bodyPr>
          <a:lstStyle/>
          <a:p>
            <a:pPr>
              <a:buFont typeface="+mj-lt"/>
              <a:buAutoNum type="arabicPeriod"/>
            </a:pPr>
            <a:r>
              <a:rPr lang="en-MY" b="1" dirty="0"/>
              <a:t>Data Cleaning</a:t>
            </a:r>
            <a:r>
              <a:rPr lang="en-MY" dirty="0"/>
              <a:t> (Missing value handling, duplication removal).</a:t>
            </a:r>
            <a:endParaRPr lang="en-MY" dirty="0"/>
          </a:p>
          <a:p>
            <a:pPr>
              <a:buFont typeface="+mj-lt"/>
              <a:buAutoNum type="arabicPeriod"/>
            </a:pPr>
            <a:r>
              <a:rPr lang="en-MY" b="1" dirty="0"/>
              <a:t>Exploratory Data Analysis (EDA)</a:t>
            </a:r>
            <a:r>
              <a:rPr lang="en-MY" dirty="0"/>
              <a:t> (Trends, correlations).</a:t>
            </a:r>
            <a:endParaRPr lang="en-MY" dirty="0"/>
          </a:p>
          <a:p>
            <a:pPr>
              <a:buFont typeface="+mj-lt"/>
              <a:buAutoNum type="arabicPeriod"/>
            </a:pPr>
            <a:r>
              <a:rPr lang="en-MY" b="1" dirty="0"/>
              <a:t>Feature Engineering</a:t>
            </a:r>
            <a:r>
              <a:rPr lang="en-MY" dirty="0"/>
              <a:t> (New metrics, encoding variables).</a:t>
            </a:r>
            <a:endParaRPr lang="en-MY" dirty="0"/>
          </a:p>
          <a:p>
            <a:pPr>
              <a:buFont typeface="+mj-lt"/>
              <a:buAutoNum type="arabicPeriod"/>
            </a:pPr>
            <a:r>
              <a:rPr lang="en-MY" b="1" dirty="0"/>
              <a:t>Segmentation</a:t>
            </a:r>
            <a:r>
              <a:rPr lang="en-MY" dirty="0"/>
              <a:t> (Age, marital status, income levels).</a:t>
            </a:r>
            <a:endParaRPr lang="en-MY" dirty="0"/>
          </a:p>
          <a:p>
            <a:pPr>
              <a:buFont typeface="+mj-lt"/>
              <a:buAutoNum type="arabicPeriod"/>
            </a:pPr>
            <a:r>
              <a:rPr lang="en-MY" b="1" dirty="0"/>
              <a:t>Hypothesis Testing</a:t>
            </a:r>
            <a:r>
              <a:rPr lang="en-MY" dirty="0"/>
              <a:t> (Statistical validation).</a:t>
            </a:r>
            <a:endParaRPr lang="en-MY" dirty="0"/>
          </a:p>
          <a:p>
            <a:pPr marL="0" indent="0">
              <a:buNone/>
            </a:pPr>
            <a:endParaRPr lang="en-MY" dirty="0"/>
          </a:p>
        </p:txBody>
      </p:sp>
      <p:sp>
        <p:nvSpPr>
          <p:cNvPr id="16" name="Content Placeholder 15"/>
          <p:cNvSpPr>
            <a:spLocks noGrp="1"/>
          </p:cNvSpPr>
          <p:nvPr>
            <p:ph sz="half" idx="2"/>
          </p:nvPr>
        </p:nvSpPr>
        <p:spPr>
          <a:xfrm>
            <a:off x="6178550" y="1641476"/>
            <a:ext cx="5181600" cy="4351338"/>
          </a:xfrm>
        </p:spPr>
        <p:txBody>
          <a:bodyPr/>
          <a:lstStyle/>
          <a:p>
            <a:pPr marL="0" indent="0" algn="ctr">
              <a:buNone/>
            </a:pPr>
            <a:r>
              <a:rPr lang="en-MY" b="1" dirty="0"/>
              <a:t>Flowchart</a:t>
            </a:r>
            <a:endParaRPr lang="en-MY" b="1" dirty="0"/>
          </a:p>
        </p:txBody>
      </p:sp>
      <p:sp>
        <p:nvSpPr>
          <p:cNvPr id="17" name="Rectangle 16"/>
          <p:cNvSpPr/>
          <p:nvPr/>
        </p:nvSpPr>
        <p:spPr>
          <a:xfrm>
            <a:off x="7413625" y="2547937"/>
            <a:ext cx="2705100" cy="68580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b="1" dirty="0">
                <a:solidFill>
                  <a:schemeClr val="tx1">
                    <a:lumMod val="95000"/>
                    <a:lumOff val="5000"/>
                  </a:schemeClr>
                </a:solidFill>
              </a:rPr>
              <a:t>Methodology</a:t>
            </a:r>
            <a:endParaRPr lang="en-MY" b="1" dirty="0">
              <a:solidFill>
                <a:schemeClr val="tx1">
                  <a:lumMod val="95000"/>
                  <a:lumOff val="5000"/>
                </a:schemeClr>
              </a:solidFill>
            </a:endParaRPr>
          </a:p>
        </p:txBody>
      </p:sp>
      <p:sp>
        <p:nvSpPr>
          <p:cNvPr id="18" name="Oval 17"/>
          <p:cNvSpPr/>
          <p:nvPr/>
        </p:nvSpPr>
        <p:spPr>
          <a:xfrm>
            <a:off x="6318250" y="3658394"/>
            <a:ext cx="1390650" cy="888206"/>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lumMod val="95000"/>
                    <a:lumOff val="5000"/>
                  </a:schemeClr>
                </a:solidFill>
              </a:rPr>
              <a:t>Data Cleaning</a:t>
            </a:r>
            <a:endParaRPr lang="en-MY" dirty="0">
              <a:solidFill>
                <a:schemeClr val="tx1">
                  <a:lumMod val="95000"/>
                  <a:lumOff val="5000"/>
                </a:schemeClr>
              </a:solidFill>
            </a:endParaRPr>
          </a:p>
        </p:txBody>
      </p:sp>
      <p:sp>
        <p:nvSpPr>
          <p:cNvPr id="19" name="Oval 18"/>
          <p:cNvSpPr/>
          <p:nvPr/>
        </p:nvSpPr>
        <p:spPr>
          <a:xfrm>
            <a:off x="8070850" y="4018757"/>
            <a:ext cx="1320800" cy="6858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lumMod val="95000"/>
                    <a:lumOff val="5000"/>
                  </a:schemeClr>
                </a:solidFill>
              </a:rPr>
              <a:t>EDA</a:t>
            </a:r>
            <a:endParaRPr lang="en-MY" dirty="0">
              <a:solidFill>
                <a:schemeClr val="tx1">
                  <a:lumMod val="95000"/>
                  <a:lumOff val="5000"/>
                </a:schemeClr>
              </a:solidFill>
            </a:endParaRPr>
          </a:p>
        </p:txBody>
      </p:sp>
      <p:sp>
        <p:nvSpPr>
          <p:cNvPr id="20" name="Oval 19"/>
          <p:cNvSpPr/>
          <p:nvPr/>
        </p:nvSpPr>
        <p:spPr>
          <a:xfrm>
            <a:off x="6432550" y="4919663"/>
            <a:ext cx="2108200" cy="6858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lumMod val="95000"/>
                    <a:lumOff val="5000"/>
                  </a:schemeClr>
                </a:solidFill>
              </a:rPr>
              <a:t>Segmentation</a:t>
            </a:r>
            <a:endParaRPr lang="en-MY" dirty="0">
              <a:solidFill>
                <a:schemeClr val="tx1">
                  <a:lumMod val="95000"/>
                  <a:lumOff val="5000"/>
                </a:schemeClr>
              </a:solidFill>
            </a:endParaRPr>
          </a:p>
        </p:txBody>
      </p:sp>
      <p:sp>
        <p:nvSpPr>
          <p:cNvPr id="21" name="Oval 20"/>
          <p:cNvSpPr/>
          <p:nvPr/>
        </p:nvSpPr>
        <p:spPr>
          <a:xfrm>
            <a:off x="9207500" y="4937918"/>
            <a:ext cx="1752600" cy="869159"/>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lumMod val="95000"/>
                    <a:lumOff val="5000"/>
                  </a:schemeClr>
                </a:solidFill>
              </a:rPr>
              <a:t>Hypothesis Testing</a:t>
            </a:r>
            <a:endParaRPr lang="en-MY" dirty="0">
              <a:solidFill>
                <a:schemeClr val="tx1">
                  <a:lumMod val="95000"/>
                  <a:lumOff val="5000"/>
                </a:schemeClr>
              </a:solidFill>
            </a:endParaRPr>
          </a:p>
        </p:txBody>
      </p:sp>
      <p:sp>
        <p:nvSpPr>
          <p:cNvPr id="22" name="Oval 21"/>
          <p:cNvSpPr/>
          <p:nvPr/>
        </p:nvSpPr>
        <p:spPr>
          <a:xfrm>
            <a:off x="9690100" y="3563937"/>
            <a:ext cx="1930400" cy="942976"/>
          </a:xfrm>
          <a:prstGeom prst="ellipse">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lumMod val="95000"/>
                    <a:lumOff val="5000"/>
                  </a:schemeClr>
                </a:solidFill>
              </a:rPr>
              <a:t>Feature Engineering</a:t>
            </a:r>
            <a:endParaRPr lang="en-MY" dirty="0">
              <a:solidFill>
                <a:schemeClr val="tx1">
                  <a:lumMod val="95000"/>
                  <a:lumOff val="5000"/>
                </a:schemeClr>
              </a:solidFill>
            </a:endParaRPr>
          </a:p>
        </p:txBody>
      </p:sp>
      <p:cxnSp>
        <p:nvCxnSpPr>
          <p:cNvPr id="24" name="Straight Arrow Connector 23"/>
          <p:cNvCxnSpPr/>
          <p:nvPr/>
        </p:nvCxnSpPr>
        <p:spPr>
          <a:xfrm flipH="1">
            <a:off x="7378700" y="3294063"/>
            <a:ext cx="457200" cy="364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2" idx="1"/>
          </p:cNvCxnSpPr>
          <p:nvPr/>
        </p:nvCxnSpPr>
        <p:spPr>
          <a:xfrm>
            <a:off x="9601200" y="3294063"/>
            <a:ext cx="371601" cy="407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731250" y="3429000"/>
            <a:ext cx="0"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607300" y="3429000"/>
            <a:ext cx="647700" cy="1275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9207500" y="3429000"/>
            <a:ext cx="579500" cy="1275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183"/>
    </mc:Choice>
    <mc:Fallback>
      <p:transition spd="slow" advTm="19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Times New Roman" panose="02020603050405020304" pitchFamily="18" charset="0"/>
                <a:cs typeface="Times New Roman" panose="02020603050405020304" pitchFamily="18" charset="0"/>
              </a:rPr>
              <a:t>Results</a:t>
            </a:r>
            <a:endParaRPr lang="en-MY"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838200" y="1825625"/>
            <a:ext cx="5181600" cy="4351338"/>
          </a:xfrm>
        </p:spPr>
        <p:txBody>
          <a:bodyPr/>
          <a:lstStyle/>
          <a:p>
            <a:pPr marL="0" indent="0">
              <a:buNone/>
            </a:pPr>
            <a:r>
              <a:rPr lang="en-MY" sz="1800" b="1" dirty="0">
                <a:solidFill>
                  <a:srgbClr val="000000"/>
                </a:solidFill>
                <a:effectLst/>
                <a:latin typeface="Times New Roman" panose="02020603050405020304" pitchFamily="18" charset="0"/>
                <a:ea typeface="Times New Roman" panose="02020603050405020304" pitchFamily="18" charset="0"/>
              </a:rPr>
              <a:t> </a:t>
            </a:r>
            <a:r>
              <a:rPr lang="en-MY" sz="1800" dirty="0">
                <a:solidFill>
                  <a:srgbClr val="000000"/>
                </a:solidFill>
                <a:effectLst/>
                <a:latin typeface="Times New Roman" panose="02020603050405020304" pitchFamily="18" charset="0"/>
                <a:ea typeface="Times New Roman" panose="02020603050405020304" pitchFamily="18" charset="0"/>
              </a:rPr>
              <a:t>A graph depicting gender distribution across four categories—age, marital status, children, occupation, and region—provides insightful comparisons. It highlights differences in male and female representation within each category, showcasing trends such as age-specific gender ratios, variations in marital status, parental roles, occupational disparities, and regional gender distribution. </a:t>
            </a:r>
            <a:r>
              <a:rPr lang="en-MY" sz="1800" kern="100" dirty="0">
                <a:solidFill>
                  <a:srgbClr val="000000"/>
                </a:solidFill>
                <a:effectLst/>
                <a:latin typeface="Times New Roman" panose="02020603050405020304" pitchFamily="18" charset="0"/>
                <a:ea typeface="Times New Roman" panose="02020603050405020304" pitchFamily="18" charset="0"/>
              </a:rPr>
              <a:t>. For example, younger age groups may exhibit a more balanced gender distribution, while certain occupations could show a higher prevalence of one gender. Similarly, the presence of children might influence gender representation differently across marital statuses. Regional trends could reflect cultural or socioeconomic factors shaping these distributions. This comprehensive analysis offers a nuanced view of gender dynamics in diverse aspects of life.</a:t>
            </a:r>
            <a:endParaRPr lang="en-MY" sz="1800" kern="1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MY" dirty="0"/>
          </a:p>
        </p:txBody>
      </p:sp>
      <p:sp>
        <p:nvSpPr>
          <p:cNvPr id="4" name="Content Placeholder 3"/>
          <p:cNvSpPr>
            <a:spLocks noGrp="1"/>
          </p:cNvSpPr>
          <p:nvPr>
            <p:ph sz="half" idx="2"/>
          </p:nvPr>
        </p:nvSpPr>
        <p:spPr/>
        <p:txBody>
          <a:bodyPr/>
          <a:lstStyle/>
          <a:p>
            <a:r>
              <a:rPr lang="en-MY" dirty="0"/>
              <a:t>Gender Distribution by Category</a:t>
            </a:r>
            <a:endParaRPr lang="en-MY" dirty="0"/>
          </a:p>
        </p:txBody>
      </p:sp>
      <p:grpSp>
        <p:nvGrpSpPr>
          <p:cNvPr id="5" name="Group 4"/>
          <p:cNvGrpSpPr/>
          <p:nvPr/>
        </p:nvGrpSpPr>
        <p:grpSpPr>
          <a:xfrm>
            <a:off x="6453502" y="2746057"/>
            <a:ext cx="4618996" cy="3067684"/>
            <a:chOff x="0" y="0"/>
            <a:chExt cx="4619254" cy="3067783"/>
          </a:xfrm>
        </p:grpSpPr>
        <p:sp>
          <p:nvSpPr>
            <p:cNvPr id="6" name="Rectangle 5"/>
            <p:cNvSpPr/>
            <p:nvPr/>
          </p:nvSpPr>
          <p:spPr>
            <a:xfrm>
              <a:off x="1242060" y="0"/>
              <a:ext cx="420789"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Figure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7" name="Rectangle 6"/>
            <p:cNvSpPr/>
            <p:nvPr/>
          </p:nvSpPr>
          <p:spPr>
            <a:xfrm>
              <a:off x="1559052" y="0"/>
              <a:ext cx="77074"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1</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8" name="Rectangle 7"/>
            <p:cNvSpPr/>
            <p:nvPr/>
          </p:nvSpPr>
          <p:spPr>
            <a:xfrm>
              <a:off x="1616964" y="0"/>
              <a:ext cx="40741"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9" name="Rectangle 8"/>
            <p:cNvSpPr/>
            <p:nvPr/>
          </p:nvSpPr>
          <p:spPr>
            <a:xfrm>
              <a:off x="1647444" y="0"/>
              <a:ext cx="34356"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10" name="Rectangle 9"/>
            <p:cNvSpPr/>
            <p:nvPr/>
          </p:nvSpPr>
          <p:spPr>
            <a:xfrm>
              <a:off x="1673352" y="0"/>
              <a:ext cx="34356"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1699260" y="0"/>
              <a:ext cx="2169616"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Gender Distribution by Category</a:t>
              </a:r>
              <a:endParaRPr lang="en-MY" sz="1100" kern="100">
                <a:solidFill>
                  <a:srgbClr val="000000"/>
                </a:solidFill>
                <a:effectLst/>
                <a:latin typeface="Times New Roman" panose="02020603050405020304" pitchFamily="18" charset="0"/>
                <a:ea typeface="Times New Roman" panose="02020603050405020304" pitchFamily="18" charset="0"/>
              </a:endParaRPr>
            </a:p>
            <a:p>
              <a:pPr marL="6350" marR="5715" indent="-6350" algn="l">
                <a:lnSpc>
                  <a:spcPct val="107000"/>
                </a:lnSpc>
                <a:spcAft>
                  <a:spcPts val="800"/>
                </a:spcAft>
              </a:pPr>
              <a:r>
                <a:rPr lang="en-MY" sz="1100" kern="100">
                  <a:solidFill>
                    <a:srgbClr val="000000"/>
                  </a:solidFill>
                  <a:effectLst/>
                  <a:latin typeface="Times New Roman" panose="02020603050405020304" pitchFamily="18" charset="0"/>
                  <a:ea typeface="Times New Roman" panose="02020603050405020304" pitchFamily="18" charset="0"/>
                </a:rPr>
                <a:t>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330194" y="0"/>
              <a:ext cx="34356"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i="1" kern="100">
                  <a:solidFill>
                    <a:srgbClr val="44546A"/>
                  </a:solidFill>
                  <a:effectLst/>
                  <a:latin typeface="Calibri" panose="020F0502020204030204" pitchFamily="34" charset="0"/>
                  <a:ea typeface="Calibri" panose="020F0502020204030204" pitchFamily="34" charset="0"/>
                </a:rPr>
                <a:t>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4572635" y="2861353"/>
              <a:ext cx="46619" cy="20643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1100" b="1" kern="100">
                  <a:solidFill>
                    <a:srgbClr val="000000"/>
                  </a:solidFill>
                  <a:effectLst/>
                  <a:latin typeface="Times New Roman" panose="02020603050405020304" pitchFamily="18" charset="0"/>
                  <a:ea typeface="Times New Roman" panose="02020603050405020304" pitchFamily="18" charset="0"/>
                </a:rPr>
                <a:t> </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14" name="Shape 1147"/>
            <p:cNvSpPr/>
            <p:nvPr/>
          </p:nvSpPr>
          <p:spPr>
            <a:xfrm>
              <a:off x="362331" y="2305939"/>
              <a:ext cx="3453384" cy="0"/>
            </a:xfrm>
            <a:custGeom>
              <a:avLst/>
              <a:gdLst/>
              <a:ahLst/>
              <a:cxnLst/>
              <a:rect l="0" t="0" r="0" b="0"/>
              <a:pathLst>
                <a:path w="3453384">
                  <a:moveTo>
                    <a:pt x="0" y="0"/>
                  </a:moveTo>
                  <a:lnTo>
                    <a:pt x="3453384" y="0"/>
                  </a:lnTo>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MY"/>
            </a:p>
          </p:txBody>
        </p:sp>
        <p:sp>
          <p:nvSpPr>
            <p:cNvPr id="15" name="Shape 1148"/>
            <p:cNvSpPr/>
            <p:nvPr/>
          </p:nvSpPr>
          <p:spPr>
            <a:xfrm>
              <a:off x="362331" y="1921891"/>
              <a:ext cx="3453384" cy="0"/>
            </a:xfrm>
            <a:custGeom>
              <a:avLst/>
              <a:gdLst/>
              <a:ahLst/>
              <a:cxnLst/>
              <a:rect l="0" t="0" r="0" b="0"/>
              <a:pathLst>
                <a:path w="3453384">
                  <a:moveTo>
                    <a:pt x="0" y="0"/>
                  </a:moveTo>
                  <a:lnTo>
                    <a:pt x="3453384" y="0"/>
                  </a:lnTo>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MY"/>
            </a:p>
          </p:txBody>
        </p:sp>
        <p:sp>
          <p:nvSpPr>
            <p:cNvPr id="16" name="Shape 1149"/>
            <p:cNvSpPr/>
            <p:nvPr/>
          </p:nvSpPr>
          <p:spPr>
            <a:xfrm>
              <a:off x="362331" y="1536319"/>
              <a:ext cx="3453384" cy="0"/>
            </a:xfrm>
            <a:custGeom>
              <a:avLst/>
              <a:gdLst/>
              <a:ahLst/>
              <a:cxnLst/>
              <a:rect l="0" t="0" r="0" b="0"/>
              <a:pathLst>
                <a:path w="3453384">
                  <a:moveTo>
                    <a:pt x="0" y="0"/>
                  </a:moveTo>
                  <a:lnTo>
                    <a:pt x="3453384" y="0"/>
                  </a:lnTo>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MY"/>
            </a:p>
          </p:txBody>
        </p:sp>
        <p:sp>
          <p:nvSpPr>
            <p:cNvPr id="17" name="Shape 1150"/>
            <p:cNvSpPr/>
            <p:nvPr/>
          </p:nvSpPr>
          <p:spPr>
            <a:xfrm>
              <a:off x="362331" y="1152271"/>
              <a:ext cx="3453384" cy="0"/>
            </a:xfrm>
            <a:custGeom>
              <a:avLst/>
              <a:gdLst/>
              <a:ahLst/>
              <a:cxnLst/>
              <a:rect l="0" t="0" r="0" b="0"/>
              <a:pathLst>
                <a:path w="3453384">
                  <a:moveTo>
                    <a:pt x="0" y="0"/>
                  </a:moveTo>
                  <a:lnTo>
                    <a:pt x="3453384" y="0"/>
                  </a:lnTo>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MY"/>
            </a:p>
          </p:txBody>
        </p:sp>
        <p:sp>
          <p:nvSpPr>
            <p:cNvPr id="18" name="Shape 1151"/>
            <p:cNvSpPr/>
            <p:nvPr/>
          </p:nvSpPr>
          <p:spPr>
            <a:xfrm>
              <a:off x="362331" y="766699"/>
              <a:ext cx="3453384" cy="0"/>
            </a:xfrm>
            <a:custGeom>
              <a:avLst/>
              <a:gdLst/>
              <a:ahLst/>
              <a:cxnLst/>
              <a:rect l="0" t="0" r="0" b="0"/>
              <a:pathLst>
                <a:path w="3453384">
                  <a:moveTo>
                    <a:pt x="0" y="0"/>
                  </a:moveTo>
                  <a:lnTo>
                    <a:pt x="3453384" y="0"/>
                  </a:lnTo>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MY"/>
            </a:p>
          </p:txBody>
        </p:sp>
        <p:sp>
          <p:nvSpPr>
            <p:cNvPr id="19" name="Shape 1152"/>
            <p:cNvSpPr/>
            <p:nvPr/>
          </p:nvSpPr>
          <p:spPr>
            <a:xfrm>
              <a:off x="362331" y="382651"/>
              <a:ext cx="3453384" cy="0"/>
            </a:xfrm>
            <a:custGeom>
              <a:avLst/>
              <a:gdLst/>
              <a:ahLst/>
              <a:cxnLst/>
              <a:rect l="0" t="0" r="0" b="0"/>
              <a:pathLst>
                <a:path w="3453384">
                  <a:moveTo>
                    <a:pt x="0" y="0"/>
                  </a:moveTo>
                  <a:lnTo>
                    <a:pt x="3453384" y="0"/>
                  </a:lnTo>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MY"/>
            </a:p>
          </p:txBody>
        </p:sp>
        <p:sp>
          <p:nvSpPr>
            <p:cNvPr id="20" name="Shape 22469"/>
            <p:cNvSpPr/>
            <p:nvPr/>
          </p:nvSpPr>
          <p:spPr>
            <a:xfrm>
              <a:off x="531241" y="920623"/>
              <a:ext cx="155448" cy="1770888"/>
            </a:xfrm>
            <a:custGeom>
              <a:avLst/>
              <a:gdLst/>
              <a:ahLst/>
              <a:cxnLst/>
              <a:rect l="0" t="0" r="0" b="0"/>
              <a:pathLst>
                <a:path w="155448" h="1770888">
                  <a:moveTo>
                    <a:pt x="0" y="0"/>
                  </a:moveTo>
                  <a:lnTo>
                    <a:pt x="155448" y="0"/>
                  </a:lnTo>
                  <a:lnTo>
                    <a:pt x="155448" y="1770888"/>
                  </a:lnTo>
                  <a:lnTo>
                    <a:pt x="0" y="1770888"/>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n-MY"/>
            </a:p>
          </p:txBody>
        </p:sp>
        <p:sp>
          <p:nvSpPr>
            <p:cNvPr id="21" name="Shape 22470"/>
            <p:cNvSpPr/>
            <p:nvPr/>
          </p:nvSpPr>
          <p:spPr>
            <a:xfrm>
              <a:off x="1913509" y="766699"/>
              <a:ext cx="153924" cy="1924812"/>
            </a:xfrm>
            <a:custGeom>
              <a:avLst/>
              <a:gdLst/>
              <a:ahLst/>
              <a:cxnLst/>
              <a:rect l="0" t="0" r="0" b="0"/>
              <a:pathLst>
                <a:path w="153924" h="1924812">
                  <a:moveTo>
                    <a:pt x="0" y="0"/>
                  </a:moveTo>
                  <a:lnTo>
                    <a:pt x="153924" y="0"/>
                  </a:lnTo>
                  <a:lnTo>
                    <a:pt x="153924" y="1924812"/>
                  </a:lnTo>
                  <a:lnTo>
                    <a:pt x="0" y="1924812"/>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n-MY"/>
            </a:p>
          </p:txBody>
        </p:sp>
        <p:sp>
          <p:nvSpPr>
            <p:cNvPr id="22" name="Shape 22471"/>
            <p:cNvSpPr/>
            <p:nvPr/>
          </p:nvSpPr>
          <p:spPr>
            <a:xfrm>
              <a:off x="2603881" y="690499"/>
              <a:ext cx="155448" cy="2001012"/>
            </a:xfrm>
            <a:custGeom>
              <a:avLst/>
              <a:gdLst/>
              <a:ahLst/>
              <a:cxnLst/>
              <a:rect l="0" t="0" r="0" b="0"/>
              <a:pathLst>
                <a:path w="155448" h="2001012">
                  <a:moveTo>
                    <a:pt x="0" y="0"/>
                  </a:moveTo>
                  <a:lnTo>
                    <a:pt x="155448" y="0"/>
                  </a:lnTo>
                  <a:lnTo>
                    <a:pt x="155448" y="2001012"/>
                  </a:lnTo>
                  <a:lnTo>
                    <a:pt x="0" y="2001012"/>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n-MY"/>
            </a:p>
          </p:txBody>
        </p:sp>
        <p:sp>
          <p:nvSpPr>
            <p:cNvPr id="23" name="Shape 22472"/>
            <p:cNvSpPr/>
            <p:nvPr/>
          </p:nvSpPr>
          <p:spPr>
            <a:xfrm>
              <a:off x="3294253" y="632587"/>
              <a:ext cx="155448" cy="2058924"/>
            </a:xfrm>
            <a:custGeom>
              <a:avLst/>
              <a:gdLst/>
              <a:ahLst/>
              <a:cxnLst/>
              <a:rect l="0" t="0" r="0" b="0"/>
              <a:pathLst>
                <a:path w="155448" h="2058924">
                  <a:moveTo>
                    <a:pt x="0" y="0"/>
                  </a:moveTo>
                  <a:lnTo>
                    <a:pt x="155448" y="0"/>
                  </a:lnTo>
                  <a:lnTo>
                    <a:pt x="155448" y="2058924"/>
                  </a:lnTo>
                  <a:lnTo>
                    <a:pt x="0" y="2058924"/>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n-MY"/>
            </a:p>
          </p:txBody>
        </p:sp>
        <p:sp>
          <p:nvSpPr>
            <p:cNvPr id="24" name="Shape 22473"/>
            <p:cNvSpPr/>
            <p:nvPr/>
          </p:nvSpPr>
          <p:spPr>
            <a:xfrm>
              <a:off x="1223137" y="594487"/>
              <a:ext cx="153924" cy="2097024"/>
            </a:xfrm>
            <a:custGeom>
              <a:avLst/>
              <a:gdLst/>
              <a:ahLst/>
              <a:cxnLst/>
              <a:rect l="0" t="0" r="0" b="0"/>
              <a:pathLst>
                <a:path w="153924" h="2097024">
                  <a:moveTo>
                    <a:pt x="0" y="0"/>
                  </a:moveTo>
                  <a:lnTo>
                    <a:pt x="153924" y="0"/>
                  </a:lnTo>
                  <a:lnTo>
                    <a:pt x="153924" y="2097024"/>
                  </a:lnTo>
                  <a:lnTo>
                    <a:pt x="0" y="2097024"/>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n-MY"/>
            </a:p>
          </p:txBody>
        </p:sp>
        <p:sp>
          <p:nvSpPr>
            <p:cNvPr id="25" name="Shape 22474"/>
            <p:cNvSpPr/>
            <p:nvPr/>
          </p:nvSpPr>
          <p:spPr>
            <a:xfrm>
              <a:off x="727837" y="978535"/>
              <a:ext cx="155448" cy="1712976"/>
            </a:xfrm>
            <a:custGeom>
              <a:avLst/>
              <a:gdLst/>
              <a:ahLst/>
              <a:cxnLst/>
              <a:rect l="0" t="0" r="0" b="0"/>
              <a:pathLst>
                <a:path w="155448" h="1712976">
                  <a:moveTo>
                    <a:pt x="0" y="0"/>
                  </a:moveTo>
                  <a:lnTo>
                    <a:pt x="155448" y="0"/>
                  </a:lnTo>
                  <a:lnTo>
                    <a:pt x="155448" y="1712976"/>
                  </a:lnTo>
                  <a:lnTo>
                    <a:pt x="0" y="1712976"/>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MY"/>
            </a:p>
          </p:txBody>
        </p:sp>
        <p:sp>
          <p:nvSpPr>
            <p:cNvPr id="26" name="Shape 22475"/>
            <p:cNvSpPr/>
            <p:nvPr/>
          </p:nvSpPr>
          <p:spPr>
            <a:xfrm>
              <a:off x="2800477" y="920623"/>
              <a:ext cx="155448" cy="1770888"/>
            </a:xfrm>
            <a:custGeom>
              <a:avLst/>
              <a:gdLst/>
              <a:ahLst/>
              <a:cxnLst/>
              <a:rect l="0" t="0" r="0" b="0"/>
              <a:pathLst>
                <a:path w="155448" h="1770888">
                  <a:moveTo>
                    <a:pt x="0" y="0"/>
                  </a:moveTo>
                  <a:lnTo>
                    <a:pt x="155448" y="0"/>
                  </a:lnTo>
                  <a:lnTo>
                    <a:pt x="155448" y="1770888"/>
                  </a:lnTo>
                  <a:lnTo>
                    <a:pt x="0" y="1770888"/>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MY"/>
            </a:p>
          </p:txBody>
        </p:sp>
        <p:sp>
          <p:nvSpPr>
            <p:cNvPr id="27" name="Shape 22476"/>
            <p:cNvSpPr/>
            <p:nvPr/>
          </p:nvSpPr>
          <p:spPr>
            <a:xfrm>
              <a:off x="1419733" y="748411"/>
              <a:ext cx="153924" cy="1943100"/>
            </a:xfrm>
            <a:custGeom>
              <a:avLst/>
              <a:gdLst/>
              <a:ahLst/>
              <a:cxnLst/>
              <a:rect l="0" t="0" r="0" b="0"/>
              <a:pathLst>
                <a:path w="153924" h="1943100">
                  <a:moveTo>
                    <a:pt x="0" y="0"/>
                  </a:moveTo>
                  <a:lnTo>
                    <a:pt x="153924" y="0"/>
                  </a:lnTo>
                  <a:lnTo>
                    <a:pt x="153924" y="1943100"/>
                  </a:lnTo>
                  <a:lnTo>
                    <a:pt x="0" y="1943100"/>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MY"/>
            </a:p>
          </p:txBody>
        </p:sp>
        <p:sp>
          <p:nvSpPr>
            <p:cNvPr id="28" name="Shape 22477"/>
            <p:cNvSpPr/>
            <p:nvPr/>
          </p:nvSpPr>
          <p:spPr>
            <a:xfrm>
              <a:off x="3490849" y="710311"/>
              <a:ext cx="155448" cy="1981200"/>
            </a:xfrm>
            <a:custGeom>
              <a:avLst/>
              <a:gdLst/>
              <a:ahLst/>
              <a:cxnLst/>
              <a:rect l="0" t="0" r="0" b="0"/>
              <a:pathLst>
                <a:path w="155448" h="1981200">
                  <a:moveTo>
                    <a:pt x="0" y="0"/>
                  </a:moveTo>
                  <a:lnTo>
                    <a:pt x="155448" y="0"/>
                  </a:lnTo>
                  <a:lnTo>
                    <a:pt x="155448" y="1981200"/>
                  </a:lnTo>
                  <a:lnTo>
                    <a:pt x="0" y="1981200"/>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MY"/>
            </a:p>
          </p:txBody>
        </p:sp>
        <p:sp>
          <p:nvSpPr>
            <p:cNvPr id="29" name="Shape 22478"/>
            <p:cNvSpPr/>
            <p:nvPr/>
          </p:nvSpPr>
          <p:spPr>
            <a:xfrm>
              <a:off x="2110105" y="710311"/>
              <a:ext cx="155448" cy="1981200"/>
            </a:xfrm>
            <a:custGeom>
              <a:avLst/>
              <a:gdLst/>
              <a:ahLst/>
              <a:cxnLst/>
              <a:rect l="0" t="0" r="0" b="0"/>
              <a:pathLst>
                <a:path w="155448" h="1981200">
                  <a:moveTo>
                    <a:pt x="0" y="0"/>
                  </a:moveTo>
                  <a:lnTo>
                    <a:pt x="155448" y="0"/>
                  </a:lnTo>
                  <a:lnTo>
                    <a:pt x="155448" y="1981200"/>
                  </a:lnTo>
                  <a:lnTo>
                    <a:pt x="0" y="1981200"/>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MY"/>
            </a:p>
          </p:txBody>
        </p:sp>
        <p:sp>
          <p:nvSpPr>
            <p:cNvPr id="30" name="Shape 1163"/>
            <p:cNvSpPr/>
            <p:nvPr/>
          </p:nvSpPr>
          <p:spPr>
            <a:xfrm>
              <a:off x="362331" y="2691511"/>
              <a:ext cx="3453384" cy="0"/>
            </a:xfrm>
            <a:custGeom>
              <a:avLst/>
              <a:gdLst/>
              <a:ahLst/>
              <a:cxnLst/>
              <a:rect l="0" t="0" r="0" b="0"/>
              <a:pathLst>
                <a:path w="3453384">
                  <a:moveTo>
                    <a:pt x="0" y="0"/>
                  </a:moveTo>
                  <a:lnTo>
                    <a:pt x="3453384" y="0"/>
                  </a:lnTo>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MY"/>
            </a:p>
          </p:txBody>
        </p:sp>
        <p:sp>
          <p:nvSpPr>
            <p:cNvPr id="31" name="Rectangle 30"/>
            <p:cNvSpPr/>
            <p:nvPr/>
          </p:nvSpPr>
          <p:spPr>
            <a:xfrm>
              <a:off x="198755" y="2638679"/>
              <a:ext cx="77074"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kern="100">
                  <a:solidFill>
                    <a:srgbClr val="595959"/>
                  </a:solidFill>
                  <a:effectLst/>
                  <a:latin typeface="Calibri" panose="020F0502020204030204" pitchFamily="34" charset="0"/>
                  <a:ea typeface="Calibri" panose="020F0502020204030204" pitchFamily="34" charset="0"/>
                </a:rPr>
                <a:t>0</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2" name="Rectangle 31"/>
            <p:cNvSpPr/>
            <p:nvPr/>
          </p:nvSpPr>
          <p:spPr>
            <a:xfrm>
              <a:off x="140843" y="2253742"/>
              <a:ext cx="154097" cy="154839"/>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kern="100">
                  <a:solidFill>
                    <a:srgbClr val="595959"/>
                  </a:solidFill>
                  <a:effectLst/>
                  <a:latin typeface="Calibri" panose="020F0502020204030204" pitchFamily="34" charset="0"/>
                  <a:ea typeface="Calibri" panose="020F0502020204030204" pitchFamily="34" charset="0"/>
                </a:rPr>
                <a:t>20</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3" name="Rectangle 32"/>
            <p:cNvSpPr/>
            <p:nvPr/>
          </p:nvSpPr>
          <p:spPr>
            <a:xfrm>
              <a:off x="140843" y="1868805"/>
              <a:ext cx="154097"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kern="100">
                  <a:solidFill>
                    <a:srgbClr val="595959"/>
                  </a:solidFill>
                  <a:effectLst/>
                  <a:latin typeface="Calibri" panose="020F0502020204030204" pitchFamily="34" charset="0"/>
                  <a:ea typeface="Calibri" panose="020F0502020204030204" pitchFamily="34" charset="0"/>
                </a:rPr>
                <a:t>40</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4" name="Rectangle 33"/>
            <p:cNvSpPr/>
            <p:nvPr/>
          </p:nvSpPr>
          <p:spPr>
            <a:xfrm>
              <a:off x="140843" y="1484122"/>
              <a:ext cx="154097"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kern="100">
                  <a:solidFill>
                    <a:srgbClr val="595959"/>
                  </a:solidFill>
                  <a:effectLst/>
                  <a:latin typeface="Calibri" panose="020F0502020204030204" pitchFamily="34" charset="0"/>
                  <a:ea typeface="Calibri" panose="020F0502020204030204" pitchFamily="34" charset="0"/>
                </a:rPr>
                <a:t>60</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5" name="Rectangle 34"/>
            <p:cNvSpPr/>
            <p:nvPr/>
          </p:nvSpPr>
          <p:spPr>
            <a:xfrm>
              <a:off x="140843" y="1099185"/>
              <a:ext cx="154097"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kern="100">
                  <a:solidFill>
                    <a:srgbClr val="595959"/>
                  </a:solidFill>
                  <a:effectLst/>
                  <a:latin typeface="Calibri" panose="020F0502020204030204" pitchFamily="34" charset="0"/>
                  <a:ea typeface="Calibri" panose="020F0502020204030204" pitchFamily="34" charset="0"/>
                </a:rPr>
                <a:t>80</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6" name="Rectangle 35"/>
            <p:cNvSpPr/>
            <p:nvPr/>
          </p:nvSpPr>
          <p:spPr>
            <a:xfrm>
              <a:off x="82931" y="714248"/>
              <a:ext cx="231120"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kern="100">
                  <a:solidFill>
                    <a:srgbClr val="595959"/>
                  </a:solidFill>
                  <a:effectLst/>
                  <a:latin typeface="Calibri" panose="020F0502020204030204" pitchFamily="34" charset="0"/>
                  <a:ea typeface="Calibri" panose="020F0502020204030204" pitchFamily="34" charset="0"/>
                </a:rPr>
                <a:t>100</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7" name="Rectangle 36"/>
            <p:cNvSpPr/>
            <p:nvPr/>
          </p:nvSpPr>
          <p:spPr>
            <a:xfrm>
              <a:off x="82931" y="328955"/>
              <a:ext cx="231324" cy="155253"/>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kern="100">
                  <a:solidFill>
                    <a:srgbClr val="595959"/>
                  </a:solidFill>
                  <a:effectLst/>
                  <a:latin typeface="Calibri" panose="020F0502020204030204" pitchFamily="34" charset="0"/>
                  <a:ea typeface="Calibri" panose="020F0502020204030204" pitchFamily="34" charset="0"/>
                </a:rPr>
                <a:t>120</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8" name="Rectangle 37"/>
            <p:cNvSpPr/>
            <p:nvPr/>
          </p:nvSpPr>
          <p:spPr>
            <a:xfrm>
              <a:off x="407707" y="2755814"/>
              <a:ext cx="713632" cy="262274"/>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kern="100">
                  <a:solidFill>
                    <a:srgbClr val="595959"/>
                  </a:solidFill>
                  <a:effectLst/>
                  <a:latin typeface="Calibri" panose="020F0502020204030204" pitchFamily="34" charset="0"/>
                  <a:ea typeface="Calibri" panose="020F0502020204030204" pitchFamily="34" charset="0"/>
                </a:rPr>
                <a:t>Marital Status</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39" name="Rectangle 38"/>
            <p:cNvSpPr/>
            <p:nvPr/>
          </p:nvSpPr>
          <p:spPr>
            <a:xfrm>
              <a:off x="1242065" y="2755815"/>
              <a:ext cx="401396" cy="165697"/>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kern="100">
                  <a:solidFill>
                    <a:srgbClr val="595959"/>
                  </a:solidFill>
                  <a:effectLst/>
                  <a:latin typeface="Calibri" panose="020F0502020204030204" pitchFamily="34" charset="0"/>
                  <a:ea typeface="Calibri" panose="020F0502020204030204" pitchFamily="34" charset="0"/>
                </a:rPr>
                <a:t>Children</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40" name="Rectangle 39"/>
            <p:cNvSpPr/>
            <p:nvPr/>
          </p:nvSpPr>
          <p:spPr>
            <a:xfrm>
              <a:off x="2703195" y="2785947"/>
              <a:ext cx="830784"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kern="100">
                  <a:solidFill>
                    <a:srgbClr val="595959"/>
                  </a:solidFill>
                  <a:effectLst/>
                  <a:latin typeface="Calibri" panose="020F0502020204030204" pitchFamily="34" charset="0"/>
                  <a:ea typeface="Calibri" panose="020F0502020204030204" pitchFamily="34" charset="0"/>
                </a:rPr>
                <a:t>Age</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41" name="Rectangle 40"/>
            <p:cNvSpPr/>
            <p:nvPr/>
          </p:nvSpPr>
          <p:spPr>
            <a:xfrm>
              <a:off x="3326447" y="2785947"/>
              <a:ext cx="636960"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US" sz="900" kern="100">
                  <a:solidFill>
                    <a:srgbClr val="595959"/>
                  </a:solidFill>
                  <a:effectLst/>
                  <a:latin typeface="Calibri" panose="020F0502020204030204" pitchFamily="34" charset="0"/>
                  <a:ea typeface="Calibri" panose="020F0502020204030204" pitchFamily="34" charset="0"/>
                </a:rPr>
                <a:t>Region</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42" name="Shape 22479"/>
            <p:cNvSpPr/>
            <p:nvPr/>
          </p:nvSpPr>
          <p:spPr>
            <a:xfrm>
              <a:off x="4015359" y="1475952"/>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n-MY"/>
            </a:p>
          </p:txBody>
        </p:sp>
        <p:sp>
          <p:nvSpPr>
            <p:cNvPr id="43" name="Rectangle 42"/>
            <p:cNvSpPr/>
            <p:nvPr/>
          </p:nvSpPr>
          <p:spPr>
            <a:xfrm>
              <a:off x="4105910" y="1454277"/>
              <a:ext cx="450736"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kern="100">
                  <a:solidFill>
                    <a:srgbClr val="595959"/>
                  </a:solidFill>
                  <a:effectLst/>
                  <a:latin typeface="Calibri" panose="020F0502020204030204" pitchFamily="34" charset="0"/>
                  <a:ea typeface="Calibri" panose="020F0502020204030204" pitchFamily="34" charset="0"/>
                </a:rPr>
                <a:t>Female</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44" name="Shape 22480"/>
            <p:cNvSpPr/>
            <p:nvPr/>
          </p:nvSpPr>
          <p:spPr>
            <a:xfrm>
              <a:off x="4015359" y="1690328"/>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n-MY"/>
            </a:p>
          </p:txBody>
        </p:sp>
        <p:sp>
          <p:nvSpPr>
            <p:cNvPr id="45" name="Rectangle 44"/>
            <p:cNvSpPr/>
            <p:nvPr/>
          </p:nvSpPr>
          <p:spPr>
            <a:xfrm>
              <a:off x="4105910" y="1668526"/>
              <a:ext cx="312855" cy="154840"/>
            </a:xfrm>
            <a:prstGeom prst="rect">
              <a:avLst/>
            </a:prstGeom>
            <a:ln>
              <a:noFill/>
            </a:ln>
          </p:spPr>
          <p:txBody>
            <a:bodyPr vert="horz" lIns="0" tIns="0" rIns="0" bIns="0" rtlCol="0">
              <a:noAutofit/>
            </a:bodyPr>
            <a:lstStyle/>
            <a:p>
              <a:pPr marL="6350" marR="5715" indent="-6350" algn="l">
                <a:lnSpc>
                  <a:spcPct val="107000"/>
                </a:lnSpc>
                <a:spcAft>
                  <a:spcPts val="800"/>
                </a:spcAft>
              </a:pPr>
              <a:r>
                <a:rPr lang="en-MY" sz="900" kern="100">
                  <a:solidFill>
                    <a:srgbClr val="595959"/>
                  </a:solidFill>
                  <a:effectLst/>
                  <a:latin typeface="Calibri" panose="020F0502020204030204" pitchFamily="34" charset="0"/>
                  <a:ea typeface="Calibri" panose="020F0502020204030204" pitchFamily="34" charset="0"/>
                </a:rPr>
                <a:t>Male</a:t>
              </a:r>
              <a:endParaRPr lang="en-MY" sz="1100" kern="100">
                <a:solidFill>
                  <a:srgbClr val="000000"/>
                </a:solidFill>
                <a:effectLst/>
                <a:latin typeface="Times New Roman" panose="02020603050405020304" pitchFamily="18" charset="0"/>
                <a:ea typeface="Times New Roman" panose="02020603050405020304" pitchFamily="18" charset="0"/>
              </a:endParaRPr>
            </a:p>
          </p:txBody>
        </p:sp>
        <p:sp>
          <p:nvSpPr>
            <p:cNvPr id="46" name="Shape 1180"/>
            <p:cNvSpPr/>
            <p:nvPr/>
          </p:nvSpPr>
          <p:spPr>
            <a:xfrm>
              <a:off x="0" y="242951"/>
              <a:ext cx="4572000" cy="2743200"/>
            </a:xfrm>
            <a:custGeom>
              <a:avLst/>
              <a:gdLst/>
              <a:ahLst/>
              <a:cxnLst/>
              <a:rect l="0" t="0" r="0" b="0"/>
              <a:pathLst>
                <a:path w="4572000" h="2743200">
                  <a:moveTo>
                    <a:pt x="0" y="2743200"/>
                  </a:moveTo>
                  <a:lnTo>
                    <a:pt x="4572000" y="2743200"/>
                  </a:lnTo>
                  <a:lnTo>
                    <a:pt x="4572000" y="0"/>
                  </a:lnTo>
                  <a:lnTo>
                    <a:pt x="0" y="0"/>
                  </a:lnTo>
                  <a:close/>
                </a:path>
              </a:pathLst>
            </a:custGeom>
            <a:ln w="9525" cap="flat">
              <a:round/>
            </a:ln>
          </p:spPr>
          <p:style>
            <a:lnRef idx="1">
              <a:srgbClr val="D9D9D9"/>
            </a:lnRef>
            <a:fillRef idx="0">
              <a:srgbClr val="000000">
                <a:alpha val="0"/>
              </a:srgbClr>
            </a:fillRef>
            <a:effectRef idx="0">
              <a:scrgbClr r="0" g="0" b="0"/>
            </a:effectRef>
            <a:fontRef idx="none"/>
          </p:style>
          <p:txBody>
            <a:bodyPr/>
            <a:lstStyle/>
            <a:p>
              <a:endParaRPr lang="en-MY"/>
            </a:p>
          </p:txBody>
        </p:sp>
      </p:grpSp>
      <p:pic>
        <p:nvPicPr>
          <p:cNvPr id="47" name="Audio 46">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805"/>
    </mc:Choice>
    <mc:Fallback>
      <p:transition spd="slow" advTm="26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8537</Words>
  <Application>WPS Presentation</Application>
  <PresentationFormat>Widescreen</PresentationFormat>
  <Paragraphs>193</Paragraphs>
  <Slides>15</Slides>
  <Notes>0</Notes>
  <HiddenSlides>0</HiddenSlides>
  <MMClips>14</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15</vt:i4>
      </vt:variant>
    </vt:vector>
  </HeadingPairs>
  <TitlesOfParts>
    <vt:vector size="34" baseType="lpstr">
      <vt:lpstr>Arial</vt:lpstr>
      <vt:lpstr>SimSun</vt:lpstr>
      <vt:lpstr>Wingdings</vt:lpstr>
      <vt:lpstr>Bernard MT Condensed</vt:lpstr>
      <vt:lpstr>Times New Roman</vt:lpstr>
      <vt:lpstr>Calibri</vt:lpstr>
      <vt:lpstr>Microsoft YaHei</vt:lpstr>
      <vt:lpstr>Arial Unicode MS</vt:lpstr>
      <vt:lpstr>Calibri Light</vt:lpstr>
      <vt:lpstr>ArhialkhanMJ</vt:lpstr>
      <vt:lpstr>Bahnschrift SemiLight</vt:lpstr>
      <vt:lpstr>Bookman Old Style</vt:lpstr>
      <vt:lpstr>Book Antiqua</vt:lpstr>
      <vt:lpstr>Brush Script MT</vt:lpstr>
      <vt:lpstr>Cambria</vt:lpstr>
      <vt:lpstr>Chiller</vt:lpstr>
      <vt:lpstr>Century</vt:lpstr>
      <vt:lpstr>Century Gothic</vt:lpstr>
      <vt:lpstr>Office Theme</vt:lpstr>
      <vt:lpstr>Demographic Insights and Behavioral Patterns: A Comprehensive Analysis</vt:lpstr>
      <vt:lpstr>PowerPoint 演示文稿</vt:lpstr>
      <vt:lpstr>Contents</vt:lpstr>
      <vt:lpstr>Abstract</vt:lpstr>
      <vt:lpstr>Introduction</vt:lpstr>
      <vt:lpstr>Dataset Overview</vt:lpstr>
      <vt:lpstr>Challenges</vt:lpstr>
      <vt:lpstr>Methodology</vt:lpstr>
      <vt:lpstr>Results</vt:lpstr>
      <vt:lpstr>Results</vt:lpstr>
      <vt:lpstr>Results</vt:lpstr>
      <vt:lpstr>Results</vt:lpstr>
      <vt:lpstr>Results</vt:lpstr>
      <vt:lpstr>Results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ijahan2311@gmail.com</dc:creator>
  <cp:lastModifiedBy>BU CSE</cp:lastModifiedBy>
  <cp:revision>4</cp:revision>
  <dcterms:created xsi:type="dcterms:W3CDTF">2025-01-28T05:13:00Z</dcterms:created>
  <dcterms:modified xsi:type="dcterms:W3CDTF">2025-01-29T13:20:24Z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1BC4D1F8B7CD4BF49EEBAF0C40858A1C_12</vt:lpwstr>
  </property>
  <property fmtid="{D5CDD505-2E9C-101B-9397-08002B2CF9AE}" pid="3" name="KSOProductBuildVer">
    <vt:lpwstr>1033-12.2.0.19805</vt:lpwstr>
  </property>
</Properties>
</file>